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58"/>
  </p:notesMasterIdLst>
  <p:sldIdLst>
    <p:sldId id="314" r:id="rId3"/>
    <p:sldId id="257" r:id="rId4"/>
    <p:sldId id="258" r:id="rId5"/>
    <p:sldId id="259" r:id="rId6"/>
    <p:sldId id="260" r:id="rId7"/>
    <p:sldId id="304" r:id="rId8"/>
    <p:sldId id="261" r:id="rId9"/>
    <p:sldId id="262" r:id="rId10"/>
    <p:sldId id="263" r:id="rId11"/>
    <p:sldId id="264" r:id="rId12"/>
    <p:sldId id="265" r:id="rId13"/>
    <p:sldId id="266" r:id="rId14"/>
    <p:sldId id="305" r:id="rId15"/>
    <p:sldId id="267" r:id="rId16"/>
    <p:sldId id="268" r:id="rId17"/>
    <p:sldId id="269" r:id="rId18"/>
    <p:sldId id="270" r:id="rId19"/>
    <p:sldId id="271" r:id="rId20"/>
    <p:sldId id="272" r:id="rId21"/>
    <p:sldId id="273" r:id="rId22"/>
    <p:sldId id="306" r:id="rId23"/>
    <p:sldId id="307" r:id="rId24"/>
    <p:sldId id="274" r:id="rId25"/>
    <p:sldId id="275" r:id="rId26"/>
    <p:sldId id="276" r:id="rId27"/>
    <p:sldId id="308" r:id="rId28"/>
    <p:sldId id="309" r:id="rId29"/>
    <p:sldId id="310"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342"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AD172-22CD-47DD-89C0-9C458E56857C}"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C4D4B-D8CA-43DA-B1FA-7D0595D4BEA8}" type="slidenum">
              <a:rPr lang="tr-TR" smtClean="0"/>
              <a:t>‹#›</a:t>
            </a:fld>
            <a:endParaRPr lang="tr-TR"/>
          </a:p>
        </p:txBody>
      </p:sp>
    </p:spTree>
    <p:extLst>
      <p:ext uri="{BB962C8B-B14F-4D97-AF65-F5344CB8AC3E}">
        <p14:creationId xmlns:p14="http://schemas.microsoft.com/office/powerpoint/2010/main" val="163614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CIF; </a:t>
            </a:r>
            <a:r>
              <a:rPr lang="tr-TR" sz="1200" kern="1200" dirty="0" smtClean="0">
                <a:solidFill>
                  <a:schemeClr val="tx1"/>
                </a:solidFill>
                <a:effectLst/>
                <a:latin typeface="+mn-lt"/>
                <a:ea typeface="+mn-ea"/>
                <a:cs typeface="+mn-cs"/>
              </a:rPr>
              <a:t>Mal Bedeli, Sigorta ve Navlun Ödenmiş Olarak</a:t>
            </a:r>
          </a:p>
          <a:p>
            <a:r>
              <a:rPr lang="tr-TR" sz="1200" kern="1200" dirty="0" smtClean="0">
                <a:solidFill>
                  <a:schemeClr val="tx1"/>
                </a:solidFill>
                <a:effectLst/>
                <a:latin typeface="+mn-lt"/>
                <a:ea typeface="+mn-ea"/>
                <a:cs typeface="+mn-cs"/>
              </a:rPr>
              <a:t>CIP; Navlun ve Sigorta Ödenmiş</a:t>
            </a:r>
            <a:endParaRPr lang="tr-TR" dirty="0"/>
          </a:p>
        </p:txBody>
      </p:sp>
      <p:sp>
        <p:nvSpPr>
          <p:cNvPr id="4" name="Slayt Numarası Yer Tutucusu 3"/>
          <p:cNvSpPr>
            <a:spLocks noGrp="1"/>
          </p:cNvSpPr>
          <p:nvPr>
            <p:ph type="sldNum" sz="quarter" idx="10"/>
          </p:nvPr>
        </p:nvSpPr>
        <p:spPr/>
        <p:txBody>
          <a:bodyPr/>
          <a:lstStyle/>
          <a:p>
            <a:fld id="{BBBC4D4B-D8CA-43DA-B1FA-7D0595D4BEA8}" type="slidenum">
              <a:rPr lang="tr-TR" smtClean="0"/>
              <a:t>2</a:t>
            </a:fld>
            <a:endParaRPr lang="tr-TR"/>
          </a:p>
        </p:txBody>
      </p:sp>
    </p:spTree>
    <p:extLst>
      <p:ext uri="{BB962C8B-B14F-4D97-AF65-F5344CB8AC3E}">
        <p14:creationId xmlns:p14="http://schemas.microsoft.com/office/powerpoint/2010/main" val="421830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Zilyet; En basit olarak bir kimsenin taşınır (menkul)veya taşınmaz (gayrimenkul) bir mal üzerindeki fiili hakimiyeti olarak tanımlanabilir. Mülkiyet bir kimsenin eşya üzerindeki hakkını ifade eder.</a:t>
            </a:r>
            <a:endParaRPr lang="tr-TR" dirty="0"/>
          </a:p>
        </p:txBody>
      </p:sp>
      <p:sp>
        <p:nvSpPr>
          <p:cNvPr id="4" name="Slayt Numarası Yer Tutucusu 3"/>
          <p:cNvSpPr>
            <a:spLocks noGrp="1"/>
          </p:cNvSpPr>
          <p:nvPr>
            <p:ph type="sldNum" sz="quarter" idx="10"/>
          </p:nvPr>
        </p:nvSpPr>
        <p:spPr/>
        <p:txBody>
          <a:bodyPr/>
          <a:lstStyle/>
          <a:p>
            <a:fld id="{BBBC4D4B-D8CA-43DA-B1FA-7D0595D4BEA8}" type="slidenum">
              <a:rPr lang="tr-TR" smtClean="0"/>
              <a:t>12</a:t>
            </a:fld>
            <a:endParaRPr lang="tr-TR"/>
          </a:p>
        </p:txBody>
      </p:sp>
    </p:spTree>
    <p:extLst>
      <p:ext uri="{BB962C8B-B14F-4D97-AF65-F5344CB8AC3E}">
        <p14:creationId xmlns:p14="http://schemas.microsoft.com/office/powerpoint/2010/main" val="319609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Emre muharrer senet</a:t>
            </a:r>
            <a:r>
              <a:rPr lang="tr-TR" dirty="0" smtClean="0"/>
              <a:t>; </a:t>
            </a:r>
            <a:r>
              <a:rPr lang="tr-TR" sz="1100" dirty="0"/>
              <a:t>İçinde yazılı olan paranın gene onda yazılı kimseye ya da onun göstereceği birine ödenmesi gereken buyruğa yazılı senet</a:t>
            </a:r>
            <a:endParaRPr lang="tr-TR" dirty="0"/>
          </a:p>
        </p:txBody>
      </p:sp>
      <p:sp>
        <p:nvSpPr>
          <p:cNvPr id="4" name="Slayt Numarası Yer Tutucusu 3"/>
          <p:cNvSpPr>
            <a:spLocks noGrp="1"/>
          </p:cNvSpPr>
          <p:nvPr>
            <p:ph type="sldNum" sz="quarter" idx="10"/>
          </p:nvPr>
        </p:nvSpPr>
        <p:spPr/>
        <p:txBody>
          <a:bodyPr/>
          <a:lstStyle/>
          <a:p>
            <a:pPr>
              <a:defRPr/>
            </a:pPr>
            <a:fld id="{033F3F4F-109B-445C-8A88-B6DE53340040}" type="slidenum">
              <a:rPr lang="fr-CA" smtClean="0"/>
              <a:pPr>
                <a:defRPr/>
              </a:pPr>
              <a:t>28</a:t>
            </a:fld>
            <a:endParaRPr lang="fr-CA"/>
          </a:p>
        </p:txBody>
      </p:sp>
    </p:spTree>
    <p:extLst>
      <p:ext uri="{BB962C8B-B14F-4D97-AF65-F5344CB8AC3E}">
        <p14:creationId xmlns:p14="http://schemas.microsoft.com/office/powerpoint/2010/main" val="372191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1.Y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2.D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3.Y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4.Y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5.D</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6.Y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7.Y</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8.D</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BBBC4D4B-D8CA-43DA-B1FA-7D0595D4BEA8}" type="slidenum">
              <a:rPr lang="tr-TR" smtClean="0"/>
              <a:t>29</a:t>
            </a:fld>
            <a:endParaRPr lang="tr-TR"/>
          </a:p>
        </p:txBody>
      </p:sp>
    </p:spTree>
    <p:extLst>
      <p:ext uri="{BB962C8B-B14F-4D97-AF65-F5344CB8AC3E}">
        <p14:creationId xmlns:p14="http://schemas.microsoft.com/office/powerpoint/2010/main" val="325463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Model I; taze, soğutulmuş veya dondurulmuş balık, kabuklu deniz hayvanı, taze yumuşakçalar (canlı veya ölü), deniz kestanesi, mürekkep balığı, deniz memelileri, kurbağa ve etleri ile ilgili sağlık sertifikasını; model II; deniz ve  tatlı su ürünlerinin tuzlanmış, salamura edilmiş, kurutulmuş, füme edilmiş, hazır ve konserve şekilleriyle, balık yağları ve deniz memelilerine ait ürünlerle ilgili sağlık sertifikasını</a:t>
            </a:r>
            <a:endParaRPr lang="tr-TR" dirty="0"/>
          </a:p>
        </p:txBody>
      </p:sp>
      <p:sp>
        <p:nvSpPr>
          <p:cNvPr id="4" name="Slayt Numarası Yer Tutucusu 3"/>
          <p:cNvSpPr>
            <a:spLocks noGrp="1"/>
          </p:cNvSpPr>
          <p:nvPr>
            <p:ph type="sldNum" sz="quarter" idx="10"/>
          </p:nvPr>
        </p:nvSpPr>
        <p:spPr/>
        <p:txBody>
          <a:bodyPr/>
          <a:lstStyle/>
          <a:p>
            <a:fld id="{BBBC4D4B-D8CA-43DA-B1FA-7D0595D4BEA8}" type="slidenum">
              <a:rPr lang="tr-TR" smtClean="0"/>
              <a:t>33</a:t>
            </a:fld>
            <a:endParaRPr lang="tr-TR"/>
          </a:p>
        </p:txBody>
      </p:sp>
    </p:spTree>
    <p:extLst>
      <p:ext uri="{BB962C8B-B14F-4D97-AF65-F5344CB8AC3E}">
        <p14:creationId xmlns:p14="http://schemas.microsoft.com/office/powerpoint/2010/main" val="10859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011B29B-D276-4C2D-9D93-61992BB4E738}"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FAD812-89AC-4FE2-AD9D-20B279788DF5}"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011B29B-D276-4C2D-9D93-61992BB4E738}"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FAD812-89AC-4FE2-AD9D-20B279788DF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011B29B-D276-4C2D-9D93-61992BB4E738}"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FAD812-89AC-4FE2-AD9D-20B279788DF5}"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3755309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130581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290431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230275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281912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2429929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234279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23830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011B29B-D276-4C2D-9D93-61992BB4E738}"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FAD812-89AC-4FE2-AD9D-20B279788DF5}"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226191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219721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400930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011B29B-D276-4C2D-9D93-61992BB4E738}"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FAD812-89AC-4FE2-AD9D-20B279788DF5}"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E011B29B-D276-4C2D-9D93-61992BB4E738}"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FAD812-89AC-4FE2-AD9D-20B279788DF5}"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011B29B-D276-4C2D-9D93-61992BB4E738}"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FAD812-89AC-4FE2-AD9D-20B279788DF5}"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011B29B-D276-4C2D-9D93-61992BB4E738}"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FAD812-89AC-4FE2-AD9D-20B279788DF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011B29B-D276-4C2D-9D93-61992BB4E738}"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FAD812-89AC-4FE2-AD9D-20B279788DF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011B29B-D276-4C2D-9D93-61992BB4E738}"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FAD812-89AC-4FE2-AD9D-20B279788DF5}"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011B29B-D276-4C2D-9D93-61992BB4E738}"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FAD812-89AC-4FE2-AD9D-20B279788DF5}"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011B29B-D276-4C2D-9D93-61992BB4E738}" type="datetimeFigureOut">
              <a:rPr lang="tr-TR" smtClean="0"/>
              <a:t>24.04.2016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0FAD812-89AC-4FE2-AD9D-20B279788DF5}"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6246123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taek.gov.tr/ustmenu/ucretler.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LOJİSTİK BELGELER</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(DİĞER İŞLEMLER)</a:t>
            </a:r>
          </a:p>
          <a:p>
            <a:pPr lvl="0" algn="ctr" defTabSz="914400" eaLnBrk="1" hangingPunct="1">
              <a:spcBef>
                <a:spcPts val="0"/>
              </a:spcBef>
              <a:buNone/>
            </a:pPr>
            <a:r>
              <a:rPr lang="tr-TR" altLang="tr-TR" sz="1800" b="1" dirty="0" err="1">
                <a:solidFill>
                  <a:srgbClr val="000000"/>
                </a:solidFill>
                <a:latin typeface="Times New Roman" pitchFamily="18" charset="0"/>
                <a:cs typeface="Times New Roman" pitchFamily="18" charset="0"/>
              </a:rPr>
              <a:t>Öğr.Gör.Selim</a:t>
            </a:r>
            <a:r>
              <a:rPr lang="tr-TR" altLang="tr-TR" sz="1800" b="1" dirty="0">
                <a:solidFill>
                  <a:srgbClr val="000000"/>
                </a:solidFill>
                <a:latin typeface="Times New Roman" pitchFamily="18" charset="0"/>
                <a:cs typeface="Times New Roman" pitchFamily="18" charset="0"/>
              </a:rPr>
              <a:t> TAKUR</a:t>
            </a:r>
          </a:p>
        </p:txBody>
      </p:sp>
    </p:spTree>
    <p:extLst>
      <p:ext uri="{BB962C8B-B14F-4D97-AF65-F5344CB8AC3E}">
        <p14:creationId xmlns:p14="http://schemas.microsoft.com/office/powerpoint/2010/main" val="755071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785395"/>
          </a:xfrm>
        </p:spPr>
        <p:txBody>
          <a:bodyPr>
            <a:normAutofit fontScale="85000" lnSpcReduction="20000"/>
          </a:bodyPr>
          <a:lstStyle/>
          <a:p>
            <a:pPr algn="just"/>
            <a:r>
              <a:rPr lang="tr-TR" smtClean="0"/>
              <a:t>Tedavüle çıkarılırken zorunlu şekil şartları tam olmayan, en az keşidecinin imzasını içeren, tarafların aralarındaki anlaşmaya uygun olarak lehtar veya daha sonraki hamiller tarafından tamamlanması kararlaştırılan, doldurulunca unsurları tam bir poliçe hüviyetini kazanan poliçe; açık ya da diğer bir deyişle beyaz poliçe sayılır. Poliçeyi alan ve doldurma yetkisi olan hamil veya hamiller bu poliçeyi aralarındaki anlaşmalara aykırı olarak doldururlarsa bu husus daha sonraki hamillere karşı ileri sürülmez. Bunun anlaşmaya taraf olan hamile karşı ileri sürülebilmesi için onun poliçeyi kötü niyetle iktisap etmiş olması veya iktisabı sırasında kendisine ağır bir kusurun yüklenmesi gerekir.</a:t>
            </a:r>
          </a:p>
          <a:p>
            <a:pPr algn="just"/>
            <a:endParaRPr lang="tr-TR" dirty="0"/>
          </a:p>
        </p:txBody>
      </p:sp>
      <p:sp>
        <p:nvSpPr>
          <p:cNvPr id="2" name="Başlık 1"/>
          <p:cNvSpPr>
            <a:spLocks noGrp="1"/>
          </p:cNvSpPr>
          <p:nvPr>
            <p:ph type="title"/>
          </p:nvPr>
        </p:nvSpPr>
        <p:spPr/>
        <p:txBody>
          <a:bodyPr/>
          <a:lstStyle/>
          <a:p>
            <a:r>
              <a:rPr lang="tr-TR" b="1" smtClean="0"/>
              <a:t>Açık Poliçe</a:t>
            </a:r>
            <a:endParaRPr lang="tr-TR" dirty="0"/>
          </a:p>
        </p:txBody>
      </p:sp>
    </p:spTree>
    <p:extLst>
      <p:ext uri="{BB962C8B-B14F-4D97-AF65-F5344CB8AC3E}">
        <p14:creationId xmlns:p14="http://schemas.microsoft.com/office/powerpoint/2010/main" val="331717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just"/>
            <a:r>
              <a:rPr lang="tr-TR" smtClean="0"/>
              <a:t>Kabul, muhatabı poliçe ilişkisine sokan ve onu poliçenin asıl borçlusu hâline getiren şartsız ve bağımsız bir taahhüttür. Kabulde geçerli tek şart kısmi kabuldür. Kabul; muhatap tarafından poliçe üzerine "kabulümdür“, “ödeyeceğim“ veya benzeri bir ibare ve atılacak imza ile gerçekleşir. İmza kabulde esaslı şekil şartıdır. Muhatabın sorumluluğunun doğduğu an, kabul için imza attığı an değil kabul edilen senedin kabule arz edene teslim edildiği andır. Muhatap kabulden önce poliçeden sorumlu olmaz</a:t>
            </a:r>
            <a:endParaRPr lang="tr-TR" dirty="0"/>
          </a:p>
        </p:txBody>
      </p:sp>
      <p:sp>
        <p:nvSpPr>
          <p:cNvPr id="2" name="Başlık 1"/>
          <p:cNvSpPr>
            <a:spLocks noGrp="1"/>
          </p:cNvSpPr>
          <p:nvPr>
            <p:ph type="title"/>
          </p:nvPr>
        </p:nvSpPr>
        <p:spPr/>
        <p:txBody>
          <a:bodyPr>
            <a:normAutofit/>
          </a:bodyPr>
          <a:lstStyle/>
          <a:p>
            <a:pPr lvl="3" algn="ctr" rtl="0">
              <a:spcBef>
                <a:spcPct val="0"/>
              </a:spcBef>
            </a:pPr>
            <a:r>
              <a:rPr lang="tr-TR" sz="2500" b="1" smtClean="0"/>
              <a:t>Poliçede Kabul Şartları</a:t>
            </a:r>
            <a:endParaRPr lang="tr-TR" sz="2500" dirty="0"/>
          </a:p>
        </p:txBody>
      </p:sp>
    </p:spTree>
    <p:extLst>
      <p:ext uri="{BB962C8B-B14F-4D97-AF65-F5344CB8AC3E}">
        <p14:creationId xmlns:p14="http://schemas.microsoft.com/office/powerpoint/2010/main" val="370611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algn="just"/>
            <a:endParaRPr lang="tr-TR" dirty="0"/>
          </a:p>
          <a:p>
            <a:pPr algn="just"/>
            <a:r>
              <a:rPr lang="tr-TR" dirty="0"/>
              <a:t>Poliçe düzenlendiği andan vadeye kadar kabule ibraz edilir. Vade günü ile  vadeyi takip eden iki iş günü içinde senet ödenmek üzere ibraz edilir. Poliçeyi kabule arz, hamil  veya senedin zilyedi tarafından gerçekleştirilir. İbraz edilen poliçe kabul edilmez ise ibraz eden hamil veya </a:t>
            </a:r>
            <a:r>
              <a:rPr lang="tr-TR" dirty="0" err="1"/>
              <a:t>zilyed</a:t>
            </a:r>
            <a:r>
              <a:rPr lang="tr-TR" dirty="0"/>
              <a:t> bu hususu çekeceği bir kabul etmeme protestosu ile tespit ettirebilir.</a:t>
            </a:r>
          </a:p>
          <a:p>
            <a:pPr algn="just"/>
            <a:endParaRPr lang="tr-TR" dirty="0"/>
          </a:p>
          <a:p>
            <a:pPr algn="just"/>
            <a:r>
              <a:rPr lang="tr-TR" dirty="0"/>
              <a:t>Görüldüğünde ödenen poliçeler kabule ibraz edilmez. Kabul için ibraz yeri muhatabın yerleşim yeridir.</a:t>
            </a:r>
          </a:p>
          <a:p>
            <a:pPr algn="just"/>
            <a:endParaRPr lang="tr-TR" dirty="0"/>
          </a:p>
        </p:txBody>
      </p:sp>
      <p:sp>
        <p:nvSpPr>
          <p:cNvPr id="2" name="Başlık 1"/>
          <p:cNvSpPr>
            <a:spLocks noGrp="1"/>
          </p:cNvSpPr>
          <p:nvPr>
            <p:ph type="title"/>
          </p:nvPr>
        </p:nvSpPr>
        <p:spPr/>
        <p:txBody>
          <a:bodyPr/>
          <a:lstStyle/>
          <a:p>
            <a:r>
              <a:rPr lang="tr-TR" sz="2500" b="1" kern="0" dirty="0">
                <a:solidFill>
                  <a:sysClr val="windowText" lastClr="000000"/>
                </a:solidFill>
              </a:rPr>
              <a:t>Poliçede Kabul Şartları</a:t>
            </a:r>
            <a:endParaRPr lang="tr-TR" dirty="0"/>
          </a:p>
        </p:txBody>
      </p:sp>
    </p:spTree>
    <p:extLst>
      <p:ext uri="{BB962C8B-B14F-4D97-AF65-F5344CB8AC3E}">
        <p14:creationId xmlns:p14="http://schemas.microsoft.com/office/powerpoint/2010/main" val="135334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dirty="0"/>
              <a:t>Kabul için ibraz isteğe bağlı olmakla birlikte, bazı hâllerde kabule ibraz mümkün değil, bazı hâllerde ise kabule ibraz zorunludur. Görüldüğünde vadeli poliçeler ile kabule arzın keşideci tarafından belirli bir süre veya tamamen yasaklandığı durumlarda senet kabule arz edilemez. Ancak öte yandan görüldüğünden belirli bir süre ödenecek poliçeler ve </a:t>
            </a:r>
            <a:r>
              <a:rPr lang="tr-TR" dirty="0" err="1"/>
              <a:t>ikametgâhlı</a:t>
            </a:r>
            <a:r>
              <a:rPr lang="tr-TR" dirty="0"/>
              <a:t> poliçeler ile keşidecinin kabule arzı zorunlu kıldığı durumlarda senedin kabule arzı mecburidir.</a:t>
            </a:r>
          </a:p>
          <a:p>
            <a:pPr algn="just"/>
            <a:endParaRPr lang="tr-TR" dirty="0"/>
          </a:p>
        </p:txBody>
      </p:sp>
      <p:sp>
        <p:nvSpPr>
          <p:cNvPr id="2" name="Başlık 1"/>
          <p:cNvSpPr>
            <a:spLocks noGrp="1"/>
          </p:cNvSpPr>
          <p:nvPr>
            <p:ph type="title"/>
          </p:nvPr>
        </p:nvSpPr>
        <p:spPr/>
        <p:txBody>
          <a:bodyPr/>
          <a:lstStyle/>
          <a:p>
            <a:r>
              <a:rPr lang="tr-TR" sz="2500" b="1" kern="0" dirty="0">
                <a:solidFill>
                  <a:sysClr val="windowText" lastClr="000000"/>
                </a:solidFill>
              </a:rPr>
              <a:t>Poliçede Kabul Şartları</a:t>
            </a:r>
            <a:endParaRPr lang="tr-TR" dirty="0"/>
          </a:p>
        </p:txBody>
      </p:sp>
    </p:spTree>
    <p:extLst>
      <p:ext uri="{BB962C8B-B14F-4D97-AF65-F5344CB8AC3E}">
        <p14:creationId xmlns:p14="http://schemas.microsoft.com/office/powerpoint/2010/main" val="6840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Ciro emre yazılı senetlerin içerdiği hakları devretmeye yönelik bir irade beyanı olup  bu irade beyanı ile ciranta senet borçlusuna ve ciro edilen kimseye çifte yetki vermektedir</a:t>
            </a:r>
            <a:r>
              <a:rPr lang="tr-TR" dirty="0" smtClean="0"/>
              <a:t>.</a:t>
            </a:r>
            <a:endParaRPr lang="tr-TR" dirty="0"/>
          </a:p>
          <a:p>
            <a:pPr algn="just"/>
            <a:endParaRPr lang="tr-TR" dirty="0"/>
          </a:p>
        </p:txBody>
      </p:sp>
      <p:sp>
        <p:nvSpPr>
          <p:cNvPr id="2" name="Başlık 1"/>
          <p:cNvSpPr>
            <a:spLocks noGrp="1"/>
          </p:cNvSpPr>
          <p:nvPr>
            <p:ph type="title"/>
          </p:nvPr>
        </p:nvSpPr>
        <p:spPr/>
        <p:txBody>
          <a:bodyPr>
            <a:normAutofit/>
          </a:bodyPr>
          <a:lstStyle/>
          <a:p>
            <a:pPr lvl="3" algn="ctr" rtl="0">
              <a:spcBef>
                <a:spcPct val="0"/>
              </a:spcBef>
            </a:pPr>
            <a:r>
              <a:rPr lang="tr-TR" sz="2500" b="1" dirty="0"/>
              <a:t>Poliçenin Ciro </a:t>
            </a:r>
            <a:r>
              <a:rPr lang="tr-TR" sz="2500" b="1" dirty="0" smtClean="0"/>
              <a:t>Edilmesi</a:t>
            </a:r>
            <a:endParaRPr lang="tr-TR" sz="2500" dirty="0"/>
          </a:p>
        </p:txBody>
      </p:sp>
    </p:spTree>
    <p:extLst>
      <p:ext uri="{BB962C8B-B14F-4D97-AF65-F5344CB8AC3E}">
        <p14:creationId xmlns:p14="http://schemas.microsoft.com/office/powerpoint/2010/main" val="139625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Ciro, yazılı bir devir beyanıdır. Bu beyan senedin  arka  yüzü  veya  devamı  olan  </a:t>
            </a:r>
            <a:r>
              <a:rPr lang="tr-TR" dirty="0" err="1"/>
              <a:t>alonj</a:t>
            </a:r>
            <a:r>
              <a:rPr lang="tr-TR" dirty="0"/>
              <a:t> üzerine yapılır. Ciro kayıtsız ve şartsız olmalıdır. Kabulden farklı olarak kısmi ciro batıldır. Bu anlamda ciro şekli olarak tam veya beyaz ciro şeklinde yapılabilir. Tam ciro, ciro edenle ciro edilenin belli olduğu cirodur.</a:t>
            </a:r>
          </a:p>
          <a:p>
            <a:pPr algn="just"/>
            <a:endParaRPr lang="tr-TR" dirty="0"/>
          </a:p>
        </p:txBody>
      </p:sp>
      <p:sp>
        <p:nvSpPr>
          <p:cNvPr id="2" name="Başlık 1"/>
          <p:cNvSpPr>
            <a:spLocks noGrp="1"/>
          </p:cNvSpPr>
          <p:nvPr>
            <p:ph type="title"/>
          </p:nvPr>
        </p:nvSpPr>
        <p:spPr/>
        <p:txBody>
          <a:bodyPr/>
          <a:lstStyle/>
          <a:p>
            <a:r>
              <a:rPr lang="tr-TR" sz="2500" b="1" kern="0" dirty="0">
                <a:solidFill>
                  <a:sysClr val="windowText" lastClr="000000"/>
                </a:solidFill>
              </a:rPr>
              <a:t>Poliçenin Ciro Edilmesi</a:t>
            </a:r>
            <a:endParaRPr lang="tr-TR" dirty="0"/>
          </a:p>
        </p:txBody>
      </p:sp>
    </p:spTree>
    <p:extLst>
      <p:ext uri="{BB962C8B-B14F-4D97-AF65-F5344CB8AC3E}">
        <p14:creationId xmlns:p14="http://schemas.microsoft.com/office/powerpoint/2010/main" val="373513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Ciro, poliçe lehtarın eline geçtiği andan ödememe protestosunun keşide edildiği veya bu protesto keşide edilmemiş ise yasal olarak keşide edilebileceği vadeyi izleyen iki iş günü içinde iş saatleri bitimine kadar yapılabilir. Vadeden sonra yapılan ciro ise alacağın temliki hükümlerine tabidir.</a:t>
            </a:r>
          </a:p>
          <a:p>
            <a:pPr algn="just"/>
            <a:endParaRPr lang="tr-TR" dirty="0"/>
          </a:p>
        </p:txBody>
      </p:sp>
      <p:sp>
        <p:nvSpPr>
          <p:cNvPr id="2" name="Başlık 1"/>
          <p:cNvSpPr>
            <a:spLocks noGrp="1"/>
          </p:cNvSpPr>
          <p:nvPr>
            <p:ph type="title"/>
          </p:nvPr>
        </p:nvSpPr>
        <p:spPr/>
        <p:txBody>
          <a:bodyPr/>
          <a:lstStyle/>
          <a:p>
            <a:r>
              <a:rPr lang="tr-TR" sz="2500" b="1" kern="0" dirty="0">
                <a:solidFill>
                  <a:sysClr val="windowText" lastClr="000000"/>
                </a:solidFill>
              </a:rPr>
              <a:t>Poliçenin Ciro Edilmesi</a:t>
            </a:r>
            <a:endParaRPr lang="tr-TR" dirty="0"/>
          </a:p>
        </p:txBody>
      </p:sp>
    </p:spTree>
    <p:extLst>
      <p:ext uri="{BB962C8B-B14F-4D97-AF65-F5344CB8AC3E}">
        <p14:creationId xmlns:p14="http://schemas.microsoft.com/office/powerpoint/2010/main" val="204214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
        <p:nvSpPr>
          <p:cNvPr id="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p:cNvGrpSpPr>
          <p:nvPr/>
        </p:nvGrpSpPr>
        <p:grpSpPr bwMode="auto">
          <a:xfrm>
            <a:off x="2339752" y="980728"/>
            <a:ext cx="4981575" cy="4264025"/>
            <a:chOff x="0" y="0"/>
            <a:chExt cx="7844" cy="6716"/>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 y="65"/>
              <a:ext cx="7757" cy="6586"/>
            </a:xfrm>
            <a:prstGeom prst="rect">
              <a:avLst/>
            </a:prstGeom>
            <a:noFill/>
            <a:extLst>
              <a:ext uri="{909E8E84-426E-40DD-AFC4-6F175D3DCCD1}">
                <a14:hiddenFill xmlns:a14="http://schemas.microsoft.com/office/drawing/2010/main">
                  <a:solidFill>
                    <a:srgbClr val="FFFFFF"/>
                  </a:solidFill>
                </a14:hiddenFill>
              </a:ext>
            </a:extLst>
          </p:spPr>
        </p:pic>
        <p:sp>
          <p:nvSpPr>
            <p:cNvPr id="6" name="Line 5"/>
            <p:cNvSpPr>
              <a:spLocks noChangeShapeType="1"/>
            </p:cNvSpPr>
            <p:nvPr/>
          </p:nvSpPr>
          <p:spPr bwMode="auto">
            <a:xfrm>
              <a:off x="44" y="44"/>
              <a:ext cx="7756" cy="0"/>
            </a:xfrm>
            <a:prstGeom prst="line">
              <a:avLst/>
            </a:prstGeom>
            <a:noFill/>
            <a:ln w="2743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Line 4"/>
            <p:cNvSpPr>
              <a:spLocks noChangeShapeType="1"/>
            </p:cNvSpPr>
            <p:nvPr/>
          </p:nvSpPr>
          <p:spPr bwMode="auto">
            <a:xfrm>
              <a:off x="22" y="22"/>
              <a:ext cx="0" cy="6672"/>
            </a:xfrm>
            <a:prstGeom prst="line">
              <a:avLst/>
            </a:prstGeom>
            <a:noFill/>
            <a:ln w="2743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Line 3"/>
            <p:cNvSpPr>
              <a:spLocks noChangeShapeType="1"/>
            </p:cNvSpPr>
            <p:nvPr/>
          </p:nvSpPr>
          <p:spPr bwMode="auto">
            <a:xfrm>
              <a:off x="7822" y="22"/>
              <a:ext cx="0" cy="6672"/>
            </a:xfrm>
            <a:prstGeom prst="line">
              <a:avLst/>
            </a:prstGeom>
            <a:noFill/>
            <a:ln w="2743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Line 2"/>
            <p:cNvSpPr>
              <a:spLocks noChangeShapeType="1"/>
            </p:cNvSpPr>
            <p:nvPr/>
          </p:nvSpPr>
          <p:spPr bwMode="auto">
            <a:xfrm>
              <a:off x="44" y="6672"/>
              <a:ext cx="7756" cy="0"/>
            </a:xfrm>
            <a:prstGeom prst="line">
              <a:avLst/>
            </a:prstGeom>
            <a:noFill/>
            <a:ln w="27432">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86122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lvl="5" indent="-342900" algn="just"/>
            <a:r>
              <a:rPr lang="tr-TR" sz="2700" b="1" dirty="0"/>
              <a:t>Temlik cirosu: </a:t>
            </a:r>
            <a:r>
              <a:rPr lang="tr-TR" sz="2700" dirty="0"/>
              <a:t>Poliçeden doğan hakkın devredilmesi amacı ile yapılan cirodur. Temlik cirosu tam ciro veya beyaz ciro şeklinde yapılabilmektedir. Temlik fonksiyonunun anlamı, temlik cirosu ile poliçe ve poliçeden doğan hakların mülkiyetinin ciro edenden ciro edilene geçmesidir. Temlik cirosu ile poliçeyi elinde bulunduran kişi, düzgün bir ciro silsilesi ile poliçeyi elinde bulundurduğunu belirterek hak sahipliğini kanıtlar.</a:t>
            </a:r>
          </a:p>
          <a:p>
            <a:pPr algn="just"/>
            <a:endParaRPr lang="tr-TR" sz="2700" dirty="0"/>
          </a:p>
        </p:txBody>
      </p:sp>
      <p:sp>
        <p:nvSpPr>
          <p:cNvPr id="2" name="Başlık 1"/>
          <p:cNvSpPr>
            <a:spLocks noGrp="1"/>
          </p:cNvSpPr>
          <p:nvPr>
            <p:ph type="title"/>
          </p:nvPr>
        </p:nvSpPr>
        <p:spPr/>
        <p:txBody>
          <a:bodyPr>
            <a:normAutofit/>
          </a:bodyPr>
          <a:lstStyle/>
          <a:p>
            <a:pPr lvl="4" algn="ctr"/>
            <a:r>
              <a:rPr lang="tr-TR" sz="2500" b="1" dirty="0"/>
              <a:t>Cironun </a:t>
            </a:r>
            <a:r>
              <a:rPr lang="tr-TR" sz="2500" b="1" dirty="0" smtClean="0"/>
              <a:t>türleri</a:t>
            </a:r>
            <a:endParaRPr lang="tr-TR" sz="2500" dirty="0"/>
          </a:p>
        </p:txBody>
      </p:sp>
    </p:spTree>
    <p:extLst>
      <p:ext uri="{BB962C8B-B14F-4D97-AF65-F5344CB8AC3E}">
        <p14:creationId xmlns:p14="http://schemas.microsoft.com/office/powerpoint/2010/main" val="140518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lvl="5" indent="-342900" algn="just"/>
            <a:r>
              <a:rPr lang="tr-TR" sz="3000" b="1" dirty="0"/>
              <a:t>Tahsil cirosu: </a:t>
            </a:r>
            <a:r>
              <a:rPr lang="tr-TR" sz="3000" dirty="0"/>
              <a:t>Tahsil cirosunda ciranta, ciro edilene poliçe bedelini tahsil ve buna bağlı işlemleri yapma yetkisini verir. Tahsil cirosu ancak tam  ciro olarak yapılabilir. Bu ciroya ayrıca "bedeli tahsil içindir”, “tevkil içindir” gibi bir ibare eklenir. Senedi tahsil cirosu ile alan kimse ancak yeni bir tahsil cirosu yapabilir, bir temlik veya rehin cirosu yapamaz.</a:t>
            </a:r>
          </a:p>
          <a:p>
            <a:pPr algn="just"/>
            <a:endParaRPr lang="tr-TR" sz="3000" dirty="0"/>
          </a:p>
        </p:txBody>
      </p:sp>
      <p:sp>
        <p:nvSpPr>
          <p:cNvPr id="2" name="Başlık 1"/>
          <p:cNvSpPr>
            <a:spLocks noGrp="1"/>
          </p:cNvSpPr>
          <p:nvPr>
            <p:ph type="title"/>
          </p:nvPr>
        </p:nvSpPr>
        <p:spPr/>
        <p:txBody>
          <a:bodyPr>
            <a:normAutofit/>
          </a:bodyPr>
          <a:lstStyle/>
          <a:p>
            <a:r>
              <a:rPr lang="tr-TR" sz="3000" b="1" dirty="0"/>
              <a:t>Cironun türleri</a:t>
            </a:r>
          </a:p>
        </p:txBody>
      </p:sp>
    </p:spTree>
    <p:extLst>
      <p:ext uri="{BB962C8B-B14F-4D97-AF65-F5344CB8AC3E}">
        <p14:creationId xmlns:p14="http://schemas.microsoft.com/office/powerpoint/2010/main" val="239373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342900" lvl="1" indent="-342900">
              <a:buFont typeface="Arial" panose="020B0604020202020204" pitchFamily="34" charset="0"/>
              <a:buChar char="•"/>
            </a:pPr>
            <a:r>
              <a:rPr lang="tr-TR" b="1" dirty="0"/>
              <a:t>Sigorta </a:t>
            </a:r>
            <a:r>
              <a:rPr lang="tr-TR" b="1" dirty="0" smtClean="0"/>
              <a:t>Belgesi;</a:t>
            </a:r>
          </a:p>
          <a:p>
            <a:r>
              <a:rPr lang="tr-TR" dirty="0"/>
              <a:t>Sigorta belgesi, CIF veya CIP teslim şekline göre yapılan ihracatta söz konusu olmaktadır. İthalatçının verdiği bilgiler ve talimat doğrultusunda ve ithalatçı hesabına ihracatçı tarafından yaptırılmaktadır. Malın satıcı tarafından alıcıya sevki sürecindeki taşıma risklerini kapsar. Sigorta belgeleri malın istenilen riskler kapsamında sigorta edildiğini kanıtlar.</a:t>
            </a:r>
          </a:p>
          <a:p>
            <a:r>
              <a:rPr lang="tr-TR" dirty="0"/>
              <a:t> </a:t>
            </a:r>
            <a:endParaRPr lang="tr-TR" sz="4400" dirty="0"/>
          </a:p>
          <a:p>
            <a:pPr marL="0" lvl="1" indent="0">
              <a:buNone/>
            </a:pPr>
            <a:endParaRPr lang="tr-TR" b="1" dirty="0"/>
          </a:p>
          <a:p>
            <a:pPr marL="0" indent="0">
              <a:buNone/>
            </a:pPr>
            <a:endParaRPr lang="tr-TR" dirty="0"/>
          </a:p>
        </p:txBody>
      </p:sp>
      <p:sp>
        <p:nvSpPr>
          <p:cNvPr id="2" name="Başlık 1"/>
          <p:cNvSpPr>
            <a:spLocks noGrp="1"/>
          </p:cNvSpPr>
          <p:nvPr>
            <p:ph type="title"/>
          </p:nvPr>
        </p:nvSpPr>
        <p:spPr/>
        <p:txBody>
          <a:bodyPr>
            <a:normAutofit fontScale="90000"/>
          </a:bodyPr>
          <a:lstStyle/>
          <a:p>
            <a:r>
              <a:rPr lang="tr-TR"/>
              <a:t>SİGORTA VE FİNANSMAN BELGELERİ</a:t>
            </a:r>
          </a:p>
        </p:txBody>
      </p:sp>
    </p:spTree>
    <p:extLst>
      <p:ext uri="{BB962C8B-B14F-4D97-AF65-F5344CB8AC3E}">
        <p14:creationId xmlns:p14="http://schemas.microsoft.com/office/powerpoint/2010/main" val="55205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algn="just"/>
            <a:r>
              <a:rPr lang="tr-TR" b="1" dirty="0"/>
              <a:t>Rehin cirosu: </a:t>
            </a:r>
            <a:r>
              <a:rPr lang="tr-TR" dirty="0"/>
              <a:t>Rehin cirosu ile ciro eden, poliçede yerleşmiş olan hakkı ciro edilen kişiye </a:t>
            </a:r>
            <a:r>
              <a:rPr lang="tr-TR" dirty="0" err="1"/>
              <a:t>rehnetmektedir</a:t>
            </a:r>
            <a:r>
              <a:rPr lang="tr-TR" dirty="0"/>
              <a:t>. Rehin cirosu da ancak tam ciro  şeklinde yapılır. Ayrıca, "bedeli rehindir”, “bedeli teminat içindir” şeklinde bir ibare de bulunur. Poliçeyi rehin cirosu ile alan kişi poliçeyi ciro etmek isterse ancak tahsil    cirosu ile devredebilir, temlik veya </a:t>
            </a:r>
            <a:r>
              <a:rPr lang="tr-TR" dirty="0" smtClean="0"/>
              <a:t>rehin </a:t>
            </a:r>
            <a:r>
              <a:rPr lang="tr-TR" dirty="0"/>
              <a:t>cirosu yapamaz. Tahsil cirosundan farklı olarak rehin cirosunda poliçeyi devralan, cirantanın temsilcisi değildir. Bu nedenle poliçeyi ciro edene karşı ileri sürülebilecek kişisel defiler kendisine karşı ileri sürülemez</a:t>
            </a:r>
            <a:r>
              <a:rPr lang="tr-TR" dirty="0" smtClean="0"/>
              <a:t>.</a:t>
            </a:r>
            <a:endParaRPr lang="tr-TR" dirty="0"/>
          </a:p>
        </p:txBody>
      </p:sp>
      <p:sp>
        <p:nvSpPr>
          <p:cNvPr id="2" name="Başlık 1"/>
          <p:cNvSpPr>
            <a:spLocks noGrp="1"/>
          </p:cNvSpPr>
          <p:nvPr>
            <p:ph type="title"/>
          </p:nvPr>
        </p:nvSpPr>
        <p:spPr/>
        <p:txBody>
          <a:bodyPr>
            <a:normAutofit/>
          </a:bodyPr>
          <a:lstStyle/>
          <a:p>
            <a:r>
              <a:rPr lang="tr-TR" sz="3000" b="1" dirty="0"/>
              <a:t>Cironun türleri</a:t>
            </a:r>
            <a:endParaRPr lang="tr-TR" sz="3000" dirty="0"/>
          </a:p>
        </p:txBody>
      </p:sp>
    </p:spTree>
    <p:extLst>
      <p:ext uri="{BB962C8B-B14F-4D97-AF65-F5344CB8AC3E}">
        <p14:creationId xmlns:p14="http://schemas.microsoft.com/office/powerpoint/2010/main" val="170980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spcBef>
                <a:spcPct val="0"/>
              </a:spcBef>
            </a:pPr>
            <a:r>
              <a:rPr lang="tr-TR" dirty="0" smtClean="0"/>
              <a:t>a) </a:t>
            </a:r>
            <a:r>
              <a:rPr lang="tr-TR" b="1" dirty="0"/>
              <a:t>Tam ciro: </a:t>
            </a:r>
            <a:r>
              <a:rPr lang="tr-TR" dirty="0"/>
              <a:t>Tam ciroda, ciranta poliçeyi ciro edeceği kimsenin adını, soyadını ve ödeyiniz ibaresini yazar ve imzalar</a:t>
            </a:r>
            <a:r>
              <a:rPr lang="tr-TR" dirty="0" smtClean="0"/>
              <a:t>.</a:t>
            </a:r>
          </a:p>
          <a:p>
            <a:pPr>
              <a:spcBef>
                <a:spcPct val="0"/>
              </a:spcBef>
            </a:pPr>
            <a:r>
              <a:rPr lang="tr-TR" dirty="0" smtClean="0"/>
              <a:t>b) </a:t>
            </a:r>
            <a:r>
              <a:rPr lang="tr-TR" b="1" dirty="0"/>
              <a:t>Beyaz (açık) ciro: </a:t>
            </a:r>
            <a:r>
              <a:rPr lang="tr-TR" dirty="0"/>
              <a:t>Beyaz ciroda, ciranta, poliçenin arka yüzüne sadece ödeyiniz ibaresini yazar ve imzalar</a:t>
            </a:r>
          </a:p>
        </p:txBody>
      </p:sp>
      <p:sp>
        <p:nvSpPr>
          <p:cNvPr id="2" name="Başlık 1"/>
          <p:cNvSpPr>
            <a:spLocks noGrp="1"/>
          </p:cNvSpPr>
          <p:nvPr>
            <p:ph type="title"/>
          </p:nvPr>
        </p:nvSpPr>
        <p:spPr/>
        <p:txBody>
          <a:bodyPr/>
          <a:lstStyle/>
          <a:p>
            <a:pPr algn="l"/>
            <a:r>
              <a:rPr lang="tr-TR" dirty="0" smtClean="0"/>
              <a:t>Cironun uygulanma şekli</a:t>
            </a:r>
            <a:endParaRPr lang="tr-TR" dirty="0"/>
          </a:p>
        </p:txBody>
      </p:sp>
      <p:sp>
        <p:nvSpPr>
          <p:cNvPr id="5" name="Dikdörtgen 4"/>
          <p:cNvSpPr/>
          <p:nvPr/>
        </p:nvSpPr>
        <p:spPr>
          <a:xfrm>
            <a:off x="6300192" y="0"/>
            <a:ext cx="2843808"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Poliçede ciro işlemleri</a:t>
            </a:r>
            <a:endParaRPr lang="tr-TR" dirty="0"/>
          </a:p>
        </p:txBody>
      </p:sp>
    </p:spTree>
    <p:extLst>
      <p:ext uri="{BB962C8B-B14F-4D97-AF65-F5344CB8AC3E}">
        <p14:creationId xmlns:p14="http://schemas.microsoft.com/office/powerpoint/2010/main" val="79035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3538736" cy="5141168"/>
          </a:xfrm>
        </p:spPr>
        <p:txBody>
          <a:bodyPr/>
          <a:lstStyle/>
          <a:p>
            <a:pPr>
              <a:spcBef>
                <a:spcPct val="0"/>
              </a:spcBef>
            </a:pPr>
            <a:r>
              <a:rPr lang="tr-TR" dirty="0"/>
              <a:t>Yazılı beyandır.</a:t>
            </a:r>
          </a:p>
          <a:p>
            <a:pPr>
              <a:spcBef>
                <a:spcPct val="0"/>
              </a:spcBef>
            </a:pPr>
            <a:r>
              <a:rPr lang="tr-TR" dirty="0"/>
              <a:t>İmzayı içermelidir. Sadece imzadan oluşabilir.</a:t>
            </a:r>
          </a:p>
          <a:p>
            <a:pPr lvl="1">
              <a:spcBef>
                <a:spcPct val="0"/>
              </a:spcBef>
            </a:pPr>
            <a:r>
              <a:rPr lang="tr-TR" dirty="0"/>
              <a:t>Ciro edilen kişi belirtiliyor ise TAM CİRO</a:t>
            </a:r>
          </a:p>
          <a:p>
            <a:pPr lvl="1">
              <a:spcBef>
                <a:spcPct val="0"/>
              </a:spcBef>
            </a:pPr>
            <a:r>
              <a:rPr lang="tr-TR" dirty="0"/>
              <a:t>Ciro edilen kişi belirtilmiyorsa BEYAZ CİRO</a:t>
            </a:r>
          </a:p>
          <a:p>
            <a:pPr>
              <a:spcBef>
                <a:spcPct val="0"/>
              </a:spcBef>
            </a:pPr>
            <a:endParaRPr lang="tr-TR" dirty="0"/>
          </a:p>
        </p:txBody>
      </p:sp>
      <p:sp>
        <p:nvSpPr>
          <p:cNvPr id="2" name="Başlık 1"/>
          <p:cNvSpPr>
            <a:spLocks noGrp="1"/>
          </p:cNvSpPr>
          <p:nvPr>
            <p:ph type="title"/>
          </p:nvPr>
        </p:nvSpPr>
        <p:spPr/>
        <p:txBody>
          <a:bodyPr/>
          <a:lstStyle/>
          <a:p>
            <a:pPr algn="l"/>
            <a:r>
              <a:rPr lang="tr-TR" dirty="0" smtClean="0"/>
              <a:t>Cironun uygulanma şekli</a:t>
            </a:r>
            <a:endParaRPr lang="tr-TR" dirty="0"/>
          </a:p>
        </p:txBody>
      </p:sp>
      <p:sp>
        <p:nvSpPr>
          <p:cNvPr id="5" name="Dikdörtgen 4"/>
          <p:cNvSpPr/>
          <p:nvPr/>
        </p:nvSpPr>
        <p:spPr>
          <a:xfrm>
            <a:off x="6300192" y="0"/>
            <a:ext cx="2843808"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Poliçede ciro işlemleri</a:t>
            </a:r>
            <a:endParaRPr lang="tr-TR" dirty="0"/>
          </a:p>
        </p:txBody>
      </p:sp>
      <p:pic>
        <p:nvPicPr>
          <p:cNvPr id="6" name="Picture 6" descr="File0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43438" y="1412875"/>
            <a:ext cx="4032250" cy="5111750"/>
          </a:xfrm>
          <a:prstGeom prst="rect">
            <a:avLst/>
          </a:prstGeom>
        </p:spPr>
      </p:pic>
    </p:spTree>
    <p:extLst>
      <p:ext uri="{BB962C8B-B14F-4D97-AF65-F5344CB8AC3E}">
        <p14:creationId xmlns:p14="http://schemas.microsoft.com/office/powerpoint/2010/main" val="3981249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Bono iktisadi mahiyeti itibari ile kredi vasıtasıdır. Ayrıca ödeme, ispat ve teminat vasıtası olarak da kullanılır. Piyasada bono yerine senet adı da kullanılmaktadır</a:t>
            </a:r>
          </a:p>
        </p:txBody>
      </p:sp>
      <p:sp>
        <p:nvSpPr>
          <p:cNvPr id="2" name="Başlık 1"/>
          <p:cNvSpPr>
            <a:spLocks noGrp="1"/>
          </p:cNvSpPr>
          <p:nvPr>
            <p:ph type="title"/>
          </p:nvPr>
        </p:nvSpPr>
        <p:spPr/>
        <p:txBody>
          <a:bodyPr>
            <a:normAutofit/>
          </a:bodyPr>
          <a:lstStyle/>
          <a:p>
            <a:pPr lvl="2" algn="ctr" rtl="0">
              <a:spcBef>
                <a:spcPct val="0"/>
              </a:spcBef>
            </a:pPr>
            <a:r>
              <a:rPr lang="tr-TR" sz="3500" b="1" dirty="0" smtClean="0"/>
              <a:t>Bono</a:t>
            </a:r>
            <a:endParaRPr lang="tr-TR" sz="3500" dirty="0"/>
          </a:p>
        </p:txBody>
      </p:sp>
    </p:spTree>
    <p:extLst>
      <p:ext uri="{BB962C8B-B14F-4D97-AF65-F5344CB8AC3E}">
        <p14:creationId xmlns:p14="http://schemas.microsoft.com/office/powerpoint/2010/main" val="111823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Senet metninde bono (veya emre muharrer senet) kelimesini ve senet Türkçeden başka bir dilde yazılmışsa o dilde bono karşılığı olarak kullanılan </a:t>
            </a:r>
            <a:r>
              <a:rPr lang="tr-TR" dirty="0" smtClean="0"/>
              <a:t>kelimeyi</a:t>
            </a:r>
            <a:r>
              <a:rPr lang="tr-TR" dirty="0"/>
              <a:t>,</a:t>
            </a:r>
          </a:p>
          <a:p>
            <a:r>
              <a:rPr lang="tr-TR" dirty="0"/>
              <a:t>Kayıtsız ve şartsız muayyen bir bedeli ödemek vaadini,</a:t>
            </a:r>
          </a:p>
          <a:p>
            <a:r>
              <a:rPr lang="tr-TR" dirty="0"/>
              <a:t>Vadeyi,</a:t>
            </a:r>
          </a:p>
          <a:p>
            <a:r>
              <a:rPr lang="tr-TR" dirty="0"/>
              <a:t>Ödeme yerini,</a:t>
            </a:r>
          </a:p>
          <a:p>
            <a:r>
              <a:rPr lang="tr-TR" dirty="0"/>
              <a:t>Kime ve kimin emrine ödenecek ise onun ad ve soyadını,</a:t>
            </a:r>
          </a:p>
          <a:p>
            <a:r>
              <a:rPr lang="tr-TR" dirty="0"/>
              <a:t>Senedin düzenlendiği gün ve yeri</a:t>
            </a:r>
          </a:p>
          <a:p>
            <a:r>
              <a:rPr lang="tr-TR" dirty="0"/>
              <a:t>Senedi düzenleyenin imzasını ihtiva etmelidir.</a:t>
            </a:r>
          </a:p>
          <a:p>
            <a:endParaRPr lang="tr-TR" dirty="0"/>
          </a:p>
        </p:txBody>
      </p:sp>
      <p:sp>
        <p:nvSpPr>
          <p:cNvPr id="2" name="Başlık 1"/>
          <p:cNvSpPr>
            <a:spLocks noGrp="1"/>
          </p:cNvSpPr>
          <p:nvPr>
            <p:ph type="title"/>
          </p:nvPr>
        </p:nvSpPr>
        <p:spPr/>
        <p:txBody>
          <a:bodyPr>
            <a:normAutofit/>
          </a:bodyPr>
          <a:lstStyle/>
          <a:p>
            <a:pPr lvl="3" algn="ctr" rtl="0">
              <a:spcBef>
                <a:spcPct val="0"/>
              </a:spcBef>
            </a:pPr>
            <a:r>
              <a:rPr lang="tr-TR" sz="3000" b="1" dirty="0"/>
              <a:t>Bononun Mecburi Şekil </a:t>
            </a:r>
            <a:r>
              <a:rPr lang="tr-TR" sz="3000" b="1" dirty="0" smtClean="0"/>
              <a:t>Şartları</a:t>
            </a:r>
            <a:endParaRPr lang="tr-TR" sz="3000" dirty="0"/>
          </a:p>
        </p:txBody>
      </p:sp>
    </p:spTree>
    <p:extLst>
      <p:ext uri="{BB962C8B-B14F-4D97-AF65-F5344CB8AC3E}">
        <p14:creationId xmlns:p14="http://schemas.microsoft.com/office/powerpoint/2010/main" val="2946096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Vadesi gösterilmemiş olan bono, görüldüğünde ödenir.</a:t>
            </a:r>
          </a:p>
          <a:p>
            <a:r>
              <a:rPr lang="tr-TR" dirty="0"/>
              <a:t>Açıklık bulunmadığı takdirde senedin düzenlendiği yer, ödeme yeri ve aynı zamanda düzenleyenin yerleşim yeri sayılır</a:t>
            </a:r>
          </a:p>
          <a:p>
            <a:r>
              <a:rPr lang="tr-TR" dirty="0"/>
              <a:t>Düzenlenen yer gösterilmeyen bir bono, düzenleyenin ad ve soyadı yanında yazılı olan yerde düzenlenmiş sayılır.</a:t>
            </a:r>
          </a:p>
          <a:p>
            <a:endParaRPr lang="tr-TR" dirty="0"/>
          </a:p>
        </p:txBody>
      </p:sp>
      <p:sp>
        <p:nvSpPr>
          <p:cNvPr id="2" name="Başlık 1"/>
          <p:cNvSpPr>
            <a:spLocks noGrp="1"/>
          </p:cNvSpPr>
          <p:nvPr>
            <p:ph type="title"/>
          </p:nvPr>
        </p:nvSpPr>
        <p:spPr/>
        <p:txBody>
          <a:bodyPr>
            <a:noAutofit/>
          </a:bodyPr>
          <a:lstStyle/>
          <a:p>
            <a:r>
              <a:rPr lang="tr-TR" sz="2000" b="1" dirty="0"/>
              <a:t>Aşağıda yazılı hâller dışında yukarıda yazılı unsurları taşımayan bir senet bono sayılmaz, adi senet sayılır ve ciro ile devri de mümkün olmaz:</a:t>
            </a:r>
            <a:br>
              <a:rPr lang="tr-TR" sz="2000" b="1" dirty="0"/>
            </a:br>
            <a:endParaRPr lang="tr-TR" sz="2000" b="1" dirty="0"/>
          </a:p>
        </p:txBody>
      </p:sp>
    </p:spTree>
    <p:extLst>
      <p:ext uri="{BB962C8B-B14F-4D97-AF65-F5344CB8AC3E}">
        <p14:creationId xmlns:p14="http://schemas.microsoft.com/office/powerpoint/2010/main" val="147341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spcBef>
                <a:spcPct val="0"/>
              </a:spcBef>
            </a:pPr>
            <a:r>
              <a:rPr lang="tr-TR" dirty="0"/>
              <a:t>Hamilin Keşideciye karşı 3 yıl</a:t>
            </a:r>
          </a:p>
          <a:p>
            <a:pPr>
              <a:spcBef>
                <a:spcPct val="0"/>
              </a:spcBef>
            </a:pPr>
            <a:r>
              <a:rPr lang="tr-TR" dirty="0"/>
              <a:t>Hamilin cirantaya karşı 1 yıl</a:t>
            </a:r>
          </a:p>
          <a:p>
            <a:pPr>
              <a:spcBef>
                <a:spcPct val="0"/>
              </a:spcBef>
            </a:pPr>
            <a:r>
              <a:rPr lang="tr-TR" dirty="0"/>
              <a:t>Cirantanın cirantaya karşı 6 ay.</a:t>
            </a:r>
          </a:p>
          <a:p>
            <a:pPr marL="0" indent="0">
              <a:spcBef>
                <a:spcPct val="0"/>
              </a:spcBef>
              <a:buNone/>
            </a:pPr>
            <a:endParaRPr lang="tr-TR" dirty="0"/>
          </a:p>
        </p:txBody>
      </p:sp>
      <p:sp>
        <p:nvSpPr>
          <p:cNvPr id="4" name="Başlık 3"/>
          <p:cNvSpPr>
            <a:spLocks noGrp="1"/>
          </p:cNvSpPr>
          <p:nvPr>
            <p:ph type="title"/>
          </p:nvPr>
        </p:nvSpPr>
        <p:spPr/>
        <p:txBody>
          <a:bodyPr/>
          <a:lstStyle/>
          <a:p>
            <a:r>
              <a:rPr lang="tr-TR" dirty="0" smtClean="0"/>
              <a:t>Bonoda Zaman Aşımı</a:t>
            </a:r>
            <a:endParaRPr lang="tr-TR" dirty="0"/>
          </a:p>
        </p:txBody>
      </p:sp>
    </p:spTree>
    <p:extLst>
      <p:ext uri="{BB962C8B-B14F-4D97-AF65-F5344CB8AC3E}">
        <p14:creationId xmlns:p14="http://schemas.microsoft.com/office/powerpoint/2010/main" val="3931018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spcBef>
                <a:spcPct val="0"/>
              </a:spcBef>
            </a:pPr>
            <a:r>
              <a:rPr lang="tr-TR" dirty="0"/>
              <a:t>Kabul ve kabule bağlı müesseseler bonoda yoktur.</a:t>
            </a:r>
          </a:p>
          <a:p>
            <a:pPr>
              <a:spcBef>
                <a:spcPct val="0"/>
              </a:spcBef>
            </a:pPr>
            <a:r>
              <a:rPr lang="tr-TR" dirty="0"/>
              <a:t>Bono da “bono” veya emre muharrer senet kelimesinin bulunması şarttır.</a:t>
            </a:r>
          </a:p>
          <a:p>
            <a:pPr>
              <a:spcBef>
                <a:spcPct val="0"/>
              </a:spcBef>
            </a:pPr>
            <a:r>
              <a:rPr lang="tr-TR" dirty="0"/>
              <a:t>“ödeyeceğim” şeklinde bir ödeme taahhüdü içerir</a:t>
            </a:r>
            <a:r>
              <a:rPr lang="tr-TR" dirty="0" smtClean="0"/>
              <a:t>.</a:t>
            </a:r>
            <a:endParaRPr lang="tr-TR" dirty="0"/>
          </a:p>
        </p:txBody>
      </p:sp>
      <p:sp>
        <p:nvSpPr>
          <p:cNvPr id="4" name="Başlık 3"/>
          <p:cNvSpPr>
            <a:spLocks noGrp="1"/>
          </p:cNvSpPr>
          <p:nvPr>
            <p:ph type="title"/>
          </p:nvPr>
        </p:nvSpPr>
        <p:spPr/>
        <p:txBody>
          <a:bodyPr/>
          <a:lstStyle/>
          <a:p>
            <a:r>
              <a:rPr lang="tr-TR" dirty="0" smtClean="0"/>
              <a:t>Bononun Poliçeden Farkı</a:t>
            </a:r>
            <a:endParaRPr lang="tr-TR" dirty="0"/>
          </a:p>
        </p:txBody>
      </p:sp>
    </p:spTree>
    <p:extLst>
      <p:ext uri="{BB962C8B-B14F-4D97-AF65-F5344CB8AC3E}">
        <p14:creationId xmlns:p14="http://schemas.microsoft.com/office/powerpoint/2010/main" val="3758646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ONO"/>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1538" y="2769941"/>
            <a:ext cx="7408862" cy="3261219"/>
          </a:xfrm>
          <a:solidFill>
            <a:schemeClr val="accent1"/>
          </a:solidFill>
        </p:spPr>
      </p:pic>
      <p:sp>
        <p:nvSpPr>
          <p:cNvPr id="4" name="Başlık 3"/>
          <p:cNvSpPr>
            <a:spLocks noGrp="1"/>
          </p:cNvSpPr>
          <p:nvPr>
            <p:ph type="title"/>
          </p:nvPr>
        </p:nvSpPr>
        <p:spPr/>
        <p:txBody>
          <a:bodyPr>
            <a:normAutofit fontScale="90000"/>
          </a:bodyPr>
          <a:lstStyle/>
          <a:p>
            <a:pPr algn="l"/>
            <a:r>
              <a:rPr lang="tr-TR" dirty="0" smtClean="0"/>
              <a:t>Bono</a:t>
            </a:r>
            <a:br>
              <a:rPr lang="tr-TR" dirty="0" smtClean="0"/>
            </a:br>
            <a:r>
              <a:rPr lang="tr-TR" dirty="0" smtClean="0"/>
              <a:t>Emre Muharrer Senet</a:t>
            </a:r>
            <a:endParaRPr lang="tr-TR" dirty="0"/>
          </a:p>
        </p:txBody>
      </p:sp>
    </p:spTree>
    <p:extLst>
      <p:ext uri="{BB962C8B-B14F-4D97-AF65-F5344CB8AC3E}">
        <p14:creationId xmlns:p14="http://schemas.microsoft.com/office/powerpoint/2010/main" val="2551529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marL="514350" lvl="0" indent="-514350">
              <a:buFont typeface="+mj-lt"/>
              <a:buAutoNum type="arabicPeriod"/>
            </a:pPr>
            <a:r>
              <a:rPr lang="tr-TR" b="1" dirty="0"/>
              <a:t>(  )	</a:t>
            </a:r>
            <a:r>
              <a:rPr lang="tr-TR" dirty="0"/>
              <a:t>Sigorta belgeleri malın istenilen riskler kapsamında sigorta edildiğini </a:t>
            </a:r>
            <a:r>
              <a:rPr lang="tr-TR" b="1" u="heavy" dirty="0" smtClean="0"/>
              <a:t>kanıtlamaz</a:t>
            </a:r>
            <a:endParaRPr lang="tr-TR" dirty="0"/>
          </a:p>
          <a:p>
            <a:pPr marL="514350" lvl="0" indent="-514350">
              <a:buFont typeface="+mj-lt"/>
              <a:buAutoNum type="arabicPeriod"/>
            </a:pPr>
            <a:r>
              <a:rPr lang="tr-TR" b="1" dirty="0"/>
              <a:t>(  )	</a:t>
            </a:r>
            <a:r>
              <a:rPr lang="tr-TR" dirty="0"/>
              <a:t>Sigorta belgesi, sigortadan yararlanacak olan kişinin adına, emrine ya   da hamiline düzenlenir</a:t>
            </a:r>
            <a:r>
              <a:rPr lang="tr-TR" dirty="0" smtClean="0"/>
              <a:t>.</a:t>
            </a:r>
            <a:endParaRPr lang="tr-TR" dirty="0"/>
          </a:p>
          <a:p>
            <a:pPr marL="514350" lvl="0" indent="-514350">
              <a:buFont typeface="+mj-lt"/>
              <a:buAutoNum type="arabicPeriod"/>
            </a:pPr>
            <a:r>
              <a:rPr lang="tr-TR" b="1" dirty="0"/>
              <a:t>(  )	</a:t>
            </a:r>
            <a:r>
              <a:rPr lang="tr-TR" dirty="0"/>
              <a:t>Sigorta bedelinin sigortalanan toplam ürünün maliyetini içermesine </a:t>
            </a:r>
            <a:r>
              <a:rPr lang="tr-TR" b="1" u="heavy" dirty="0"/>
              <a:t>gerek yoktur</a:t>
            </a:r>
            <a:r>
              <a:rPr lang="tr-TR" b="1" u="heavy" dirty="0" smtClean="0"/>
              <a:t>.</a:t>
            </a:r>
            <a:endParaRPr lang="tr-TR" dirty="0"/>
          </a:p>
          <a:p>
            <a:pPr marL="514350" lvl="0" indent="-514350">
              <a:buFont typeface="+mj-lt"/>
              <a:buAutoNum type="arabicPeriod"/>
            </a:pPr>
            <a:r>
              <a:rPr lang="tr-TR" b="1" dirty="0"/>
              <a:t>(  )	</a:t>
            </a:r>
            <a:r>
              <a:rPr lang="tr-TR" dirty="0"/>
              <a:t>Poliçe düzenlenmesinde keşidecinin muhataba borcu, lehtardan alacağı </a:t>
            </a:r>
            <a:r>
              <a:rPr lang="tr-TR" dirty="0" smtClean="0"/>
              <a:t>vardır</a:t>
            </a:r>
            <a:endParaRPr lang="tr-TR" dirty="0"/>
          </a:p>
          <a:p>
            <a:pPr marL="514350" lvl="0" indent="-514350">
              <a:buFont typeface="+mj-lt"/>
              <a:buAutoNum type="arabicPeriod"/>
            </a:pPr>
            <a:r>
              <a:rPr lang="tr-TR" b="1" dirty="0"/>
              <a:t>(  )	</a:t>
            </a:r>
            <a:r>
              <a:rPr lang="tr-TR" dirty="0"/>
              <a:t>Vadesi gösterilmemiş olan poliçe, görüldüğünde ödenir</a:t>
            </a:r>
            <a:r>
              <a:rPr lang="tr-TR" dirty="0" smtClean="0"/>
              <a:t>.</a:t>
            </a:r>
            <a:endParaRPr lang="tr-TR" dirty="0"/>
          </a:p>
          <a:p>
            <a:pPr marL="514350" lvl="0" indent="-514350">
              <a:buFont typeface="+mj-lt"/>
              <a:buAutoNum type="arabicPeriod"/>
            </a:pPr>
            <a:r>
              <a:rPr lang="tr-TR" b="1" dirty="0"/>
              <a:t>(  )	</a:t>
            </a:r>
            <a:r>
              <a:rPr lang="tr-TR" dirty="0"/>
              <a:t>Muhatabın sorumluluğunun doğduğu an, kabul için imza attığı andır</a:t>
            </a:r>
            <a:r>
              <a:rPr lang="tr-TR" dirty="0" smtClean="0"/>
              <a:t>.</a:t>
            </a:r>
            <a:endParaRPr lang="tr-TR" dirty="0"/>
          </a:p>
          <a:p>
            <a:pPr marL="514350" lvl="0" indent="-514350">
              <a:buFont typeface="+mj-lt"/>
              <a:buAutoNum type="arabicPeriod"/>
            </a:pPr>
            <a:r>
              <a:rPr lang="tr-TR" b="1" dirty="0"/>
              <a:t>(  )	</a:t>
            </a:r>
            <a:r>
              <a:rPr lang="tr-TR" dirty="0"/>
              <a:t>Bono; ödeme, ispat ve teminat aracı olarak </a:t>
            </a:r>
            <a:r>
              <a:rPr lang="tr-TR" b="1" u="heavy" dirty="0"/>
              <a:t>kullanılamaz</a:t>
            </a:r>
            <a:r>
              <a:rPr lang="tr-TR" b="1" u="heavy" dirty="0" smtClean="0"/>
              <a:t>.</a:t>
            </a:r>
            <a:endParaRPr lang="tr-TR" dirty="0"/>
          </a:p>
          <a:p>
            <a:pPr marL="514350" indent="-514350">
              <a:buFont typeface="+mj-lt"/>
              <a:buAutoNum type="arabicPeriod"/>
            </a:pPr>
            <a:r>
              <a:rPr lang="tr-TR" b="1" dirty="0"/>
              <a:t>(  )	</a:t>
            </a:r>
            <a:r>
              <a:rPr lang="tr-TR" dirty="0"/>
              <a:t>Bono, vade tarihinden itibaren üç yıl sonra zamanaşımına uğrar</a:t>
            </a:r>
          </a:p>
        </p:txBody>
      </p:sp>
      <p:sp>
        <p:nvSpPr>
          <p:cNvPr id="2" name="Başlık 1"/>
          <p:cNvSpPr>
            <a:spLocks noGrp="1"/>
          </p:cNvSpPr>
          <p:nvPr>
            <p:ph type="title"/>
          </p:nvPr>
        </p:nvSpPr>
        <p:spPr/>
        <p:txBody>
          <a:bodyPr/>
          <a:lstStyle/>
          <a:p>
            <a:r>
              <a:rPr lang="tr-TR" dirty="0" smtClean="0"/>
              <a:t>Doğru / Yanlış</a:t>
            </a:r>
            <a:endParaRPr lang="tr-TR" dirty="0"/>
          </a:p>
        </p:txBody>
      </p:sp>
    </p:spTree>
    <p:extLst>
      <p:ext uri="{BB962C8B-B14F-4D97-AF65-F5344CB8AC3E}">
        <p14:creationId xmlns:p14="http://schemas.microsoft.com/office/powerpoint/2010/main" val="244151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Sigorta belgelerinin en yaygını sigorta poliçesidir. Bu belge sigorta edilen ile sigorta eden arasında yapılan bir sözleşme olup tarafların hak ve sorumluluklarını gösterir. Sigortadan yararlanacak olan kişinin adına, emrine ya da hamiline düzenlenir. Sigorta kapsamındaki haklar ciro yolu ile başkasına devredilebilir.</a:t>
            </a:r>
          </a:p>
        </p:txBody>
      </p:sp>
      <p:sp>
        <p:nvSpPr>
          <p:cNvPr id="2" name="Başlık 1"/>
          <p:cNvSpPr>
            <a:spLocks noGrp="1"/>
          </p:cNvSpPr>
          <p:nvPr>
            <p:ph type="title"/>
          </p:nvPr>
        </p:nvSpPr>
        <p:spPr/>
        <p:txBody>
          <a:bodyPr>
            <a:normAutofit/>
          </a:bodyPr>
          <a:lstStyle/>
          <a:p>
            <a:pPr lvl="2" algn="ctr" rtl="0">
              <a:spcBef>
                <a:spcPct val="0"/>
              </a:spcBef>
            </a:pPr>
            <a:r>
              <a:rPr lang="tr-TR" sz="2500" b="1" dirty="0"/>
              <a:t>Sigorta </a:t>
            </a:r>
            <a:r>
              <a:rPr lang="tr-TR" sz="2500" b="1" dirty="0" smtClean="0"/>
              <a:t>Poliçesi</a:t>
            </a:r>
            <a:endParaRPr lang="tr-TR" sz="2500" dirty="0"/>
          </a:p>
        </p:txBody>
      </p:sp>
    </p:spTree>
    <p:extLst>
      <p:ext uri="{BB962C8B-B14F-4D97-AF65-F5344CB8AC3E}">
        <p14:creationId xmlns:p14="http://schemas.microsoft.com/office/powerpoint/2010/main" val="246538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buFont typeface="+mj-lt"/>
              <a:buAutoNum type="arabicPeriod"/>
            </a:pPr>
            <a:r>
              <a:rPr lang="tr-TR" dirty="0"/>
              <a:t>Veteriner Sertifikası </a:t>
            </a:r>
            <a:endParaRPr lang="tr-TR" dirty="0" smtClean="0"/>
          </a:p>
          <a:p>
            <a:pPr marL="514350" indent="-514350">
              <a:buFont typeface="+mj-lt"/>
              <a:buAutoNum type="arabicPeriod"/>
            </a:pPr>
            <a:r>
              <a:rPr lang="tr-TR" dirty="0"/>
              <a:t>Bitki Sağlık </a:t>
            </a:r>
            <a:r>
              <a:rPr lang="tr-TR" dirty="0" smtClean="0"/>
              <a:t>Sertifikası</a:t>
            </a:r>
          </a:p>
          <a:p>
            <a:pPr marL="514350" indent="-514350">
              <a:buFont typeface="+mj-lt"/>
              <a:buAutoNum type="arabicPeriod"/>
            </a:pPr>
            <a:r>
              <a:rPr lang="tr-TR" dirty="0"/>
              <a:t>Helal Belgesi </a:t>
            </a:r>
          </a:p>
          <a:p>
            <a:pPr marL="514350" indent="-514350">
              <a:buFont typeface="+mj-lt"/>
              <a:buAutoNum type="arabicPeriod"/>
            </a:pPr>
            <a:r>
              <a:rPr lang="tr-TR" dirty="0" err="1" smtClean="0"/>
              <a:t>Koşer</a:t>
            </a:r>
            <a:r>
              <a:rPr lang="tr-TR" dirty="0" smtClean="0"/>
              <a:t> </a:t>
            </a:r>
            <a:r>
              <a:rPr lang="tr-TR" dirty="0"/>
              <a:t>Belgesi</a:t>
            </a:r>
          </a:p>
          <a:p>
            <a:pPr marL="514350" indent="-514350">
              <a:buFont typeface="+mj-lt"/>
              <a:buAutoNum type="arabicPeriod"/>
            </a:pPr>
            <a:r>
              <a:rPr lang="tr-TR" dirty="0"/>
              <a:t>Radyasyon Belgesi </a:t>
            </a:r>
          </a:p>
        </p:txBody>
      </p:sp>
      <p:sp>
        <p:nvSpPr>
          <p:cNvPr id="2" name="Başlık 1"/>
          <p:cNvSpPr>
            <a:spLocks noGrp="1"/>
          </p:cNvSpPr>
          <p:nvPr>
            <p:ph type="title"/>
          </p:nvPr>
        </p:nvSpPr>
        <p:spPr/>
        <p:txBody>
          <a:bodyPr>
            <a:normAutofit/>
          </a:bodyPr>
          <a:lstStyle/>
          <a:p>
            <a:r>
              <a:rPr lang="tr-TR" b="1" dirty="0"/>
              <a:t>SAĞLIK </a:t>
            </a:r>
            <a:r>
              <a:rPr lang="tr-TR" b="1" dirty="0" smtClean="0"/>
              <a:t>SERTİFAKALARI</a:t>
            </a:r>
            <a:endParaRPr lang="tr-TR" dirty="0"/>
          </a:p>
        </p:txBody>
      </p:sp>
    </p:spTree>
    <p:extLst>
      <p:ext uri="{BB962C8B-B14F-4D97-AF65-F5344CB8AC3E}">
        <p14:creationId xmlns:p14="http://schemas.microsoft.com/office/powerpoint/2010/main" val="16534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just"/>
            <a:r>
              <a:rPr lang="tr-TR" dirty="0" smtClean="0"/>
              <a:t>Canlı </a:t>
            </a:r>
            <a:r>
              <a:rPr lang="tr-TR" dirty="0"/>
              <a:t>hayvanların ve hayvansal ürünlerin (et, süt, yumurta, bal, deri, yün, yapağı, tiftik, bağırsak, sakatat, tırnak, boynuz, kan, kemik ve gübre; deniz ve tatlı su ürünlerinin tuzlanmış, salamura edilmiş, kurutulmuş, füme edilmiş hazır konserve şekilleri, balık yağları vb.) ihraç veya ithal edilebilmesi için sağlıklı olduğuna ve bulaşıcı hastalık taşımadığına dair, gümrük giriş- çıkış kapılarında resmî veteriner hekim tarafından yapılan kontrollerin sonucunu gösteren bir belgedir.</a:t>
            </a:r>
          </a:p>
          <a:p>
            <a:pPr algn="just"/>
            <a:endParaRPr lang="tr-TR" dirty="0"/>
          </a:p>
        </p:txBody>
      </p:sp>
      <p:sp>
        <p:nvSpPr>
          <p:cNvPr id="2" name="Başlık 1"/>
          <p:cNvSpPr>
            <a:spLocks noGrp="1"/>
          </p:cNvSpPr>
          <p:nvPr>
            <p:ph type="title"/>
          </p:nvPr>
        </p:nvSpPr>
        <p:spPr/>
        <p:txBody>
          <a:bodyPr>
            <a:normAutofit/>
          </a:bodyPr>
          <a:lstStyle/>
          <a:p>
            <a:r>
              <a:rPr lang="tr-TR" b="1" dirty="0" smtClean="0"/>
              <a:t>1 Veteriner </a:t>
            </a:r>
            <a:r>
              <a:rPr lang="tr-TR" b="1" dirty="0"/>
              <a:t>Sertifikası </a:t>
            </a:r>
          </a:p>
        </p:txBody>
      </p:sp>
    </p:spTree>
    <p:extLst>
      <p:ext uri="{BB962C8B-B14F-4D97-AF65-F5344CB8AC3E}">
        <p14:creationId xmlns:p14="http://schemas.microsoft.com/office/powerpoint/2010/main" val="1343485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Ülkemizde bu konuda kontrol yapmaya yetkili kurumlar; İstanbul, İzmir, Trabzon, Mersin, Edirne, Gürbulak, İzmit, İskenderun ve Ankara Gümrük Başmüdürlükleri ve bunlara bağlı Gümrük Giriş ve Çıkış Müdürlükleridir.</a:t>
            </a:r>
          </a:p>
          <a:p>
            <a:pPr marL="0" indent="0" algn="just">
              <a:buNone/>
            </a:pPr>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00918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4781128"/>
          </a:xfrm>
        </p:spPr>
        <p:txBody>
          <a:bodyPr>
            <a:noAutofit/>
          </a:bodyPr>
          <a:lstStyle/>
          <a:p>
            <a:pPr marL="0" indent="0" algn="just">
              <a:buNone/>
            </a:pPr>
            <a:r>
              <a:rPr lang="tr-TR" sz="2200" dirty="0"/>
              <a:t>Canlı hayvan, hayvansal maddeler ve deniz ürünleri ile ilgili yedi ayrı belge bulunmakta olup her biri için yetkili kurumlar tarım il müdürlükleridir.</a:t>
            </a:r>
          </a:p>
          <a:p>
            <a:pPr marL="457200" indent="-457200" algn="just">
              <a:buFont typeface="+mj-lt"/>
              <a:buAutoNum type="arabicPeriod"/>
            </a:pPr>
            <a:r>
              <a:rPr lang="tr-TR" sz="2200" dirty="0"/>
              <a:t>C</a:t>
            </a:r>
            <a:r>
              <a:rPr lang="tr-TR" sz="2200" dirty="0" smtClean="0"/>
              <a:t>anlı </a:t>
            </a:r>
            <a:r>
              <a:rPr lang="tr-TR" sz="2200" dirty="0"/>
              <a:t>hayvanlar için "</a:t>
            </a:r>
            <a:r>
              <a:rPr lang="tr-TR" sz="2200" b="1" dirty="0"/>
              <a:t>Hayvanların Orijin ve Veteriner Sağlık Sertifikas</a:t>
            </a:r>
            <a:r>
              <a:rPr lang="tr-TR" sz="2200" dirty="0"/>
              <a:t>ı</a:t>
            </a:r>
            <a:r>
              <a:rPr lang="tr-TR" sz="2200" dirty="0" smtClean="0"/>
              <a:t>" </a:t>
            </a:r>
          </a:p>
          <a:p>
            <a:pPr marL="457200" indent="-457200" algn="just">
              <a:buFont typeface="+mj-lt"/>
              <a:buAutoNum type="arabicPeriod"/>
            </a:pPr>
            <a:r>
              <a:rPr lang="tr-TR" sz="2200" dirty="0"/>
              <a:t>H</a:t>
            </a:r>
            <a:r>
              <a:rPr lang="tr-TR" sz="2200" dirty="0" smtClean="0"/>
              <a:t>ayvansal </a:t>
            </a:r>
            <a:r>
              <a:rPr lang="tr-TR" sz="2200" dirty="0"/>
              <a:t>ürünlerde "</a:t>
            </a:r>
            <a:r>
              <a:rPr lang="tr-TR" sz="2200" b="1" dirty="0"/>
              <a:t>Hayvani Maddeler İçin Veteriner </a:t>
            </a:r>
            <a:r>
              <a:rPr lang="tr-TR" sz="2200" b="1" dirty="0" err="1" smtClean="0"/>
              <a:t>Şehadetnamesi</a:t>
            </a:r>
            <a:endParaRPr lang="tr-TR" sz="2200" b="1" dirty="0" smtClean="0"/>
          </a:p>
          <a:p>
            <a:pPr marL="457200" indent="-457200" algn="just">
              <a:buFont typeface="+mj-lt"/>
              <a:buAutoNum type="arabicPeriod"/>
            </a:pPr>
            <a:r>
              <a:rPr lang="tr-TR" sz="2200" dirty="0" smtClean="0"/>
              <a:t>AB'ye </a:t>
            </a:r>
            <a:r>
              <a:rPr lang="tr-TR" sz="2200" dirty="0"/>
              <a:t>yönelik süt ürünleri ihracatında "</a:t>
            </a:r>
            <a:r>
              <a:rPr lang="tr-TR" sz="2200" b="1" dirty="0"/>
              <a:t>IMA1</a:t>
            </a:r>
            <a:r>
              <a:rPr lang="tr-TR" sz="2200" dirty="0"/>
              <a:t> </a:t>
            </a:r>
            <a:r>
              <a:rPr lang="tr-TR" sz="2200" dirty="0" smtClean="0"/>
              <a:t>Sertifikası</a:t>
            </a:r>
            <a:r>
              <a:rPr lang="tr-TR" sz="2200" dirty="0"/>
              <a:t> " </a:t>
            </a:r>
            <a:endParaRPr lang="tr-TR" sz="2200" dirty="0" smtClean="0"/>
          </a:p>
          <a:p>
            <a:pPr marL="457200" indent="-457200" algn="just">
              <a:buFont typeface="+mj-lt"/>
              <a:buAutoNum type="arabicPeriod"/>
            </a:pPr>
            <a:r>
              <a:rPr lang="tr-TR" sz="2200" dirty="0" smtClean="0"/>
              <a:t>Deniz ürünleri için </a:t>
            </a:r>
            <a:r>
              <a:rPr lang="tr-TR" sz="2200" dirty="0"/>
              <a:t>"</a:t>
            </a:r>
            <a:r>
              <a:rPr lang="tr-TR" sz="2200" b="1" dirty="0"/>
              <a:t>Model I</a:t>
            </a:r>
            <a:r>
              <a:rPr lang="tr-TR" sz="2200" dirty="0"/>
              <a:t> </a:t>
            </a:r>
            <a:r>
              <a:rPr lang="tr-TR" sz="2200" dirty="0" smtClean="0"/>
              <a:t>ve </a:t>
            </a:r>
            <a:r>
              <a:rPr lang="tr-TR" sz="2200" b="1" dirty="0" smtClean="0"/>
              <a:t>Model </a:t>
            </a:r>
            <a:r>
              <a:rPr lang="tr-TR" sz="2200" b="1" dirty="0"/>
              <a:t>II</a:t>
            </a:r>
            <a:r>
              <a:rPr lang="tr-TR" sz="2200" dirty="0"/>
              <a:t> </a:t>
            </a:r>
            <a:r>
              <a:rPr lang="tr-TR" sz="2200" dirty="0" err="1"/>
              <a:t>Sertifikaları"dır</a:t>
            </a:r>
            <a:r>
              <a:rPr lang="tr-TR" sz="2200" dirty="0" smtClean="0"/>
              <a:t>.</a:t>
            </a:r>
          </a:p>
          <a:p>
            <a:pPr marL="457200" indent="-457200" algn="just">
              <a:buFont typeface="+mj-lt"/>
              <a:buAutoNum type="arabicPeriod"/>
            </a:pPr>
            <a:r>
              <a:rPr lang="tr-TR" sz="2200" dirty="0"/>
              <a:t>E</a:t>
            </a:r>
            <a:r>
              <a:rPr lang="tr-TR" sz="2200" dirty="0" smtClean="0"/>
              <a:t>tler </a:t>
            </a:r>
            <a:r>
              <a:rPr lang="tr-TR" sz="2200" dirty="0"/>
              <a:t>ve yenilen sakatatlar ile insan gıdası olarak kullanılan maddeler için </a:t>
            </a:r>
            <a:r>
              <a:rPr lang="tr-TR" sz="2200" b="1" dirty="0"/>
              <a:t>uluslararası orijin ve  veteriner sağlık </a:t>
            </a:r>
            <a:r>
              <a:rPr lang="tr-TR" sz="2200" b="1" dirty="0" smtClean="0"/>
              <a:t>sertifikasını</a:t>
            </a:r>
          </a:p>
          <a:p>
            <a:pPr marL="457200" indent="-457200" algn="just">
              <a:buFont typeface="+mj-lt"/>
              <a:buAutoNum type="arabicPeriod"/>
            </a:pPr>
            <a:r>
              <a:rPr lang="tr-TR" sz="2200" dirty="0"/>
              <a:t>D</a:t>
            </a:r>
            <a:r>
              <a:rPr lang="tr-TR" sz="2200" dirty="0" smtClean="0"/>
              <a:t>eri</a:t>
            </a:r>
            <a:r>
              <a:rPr lang="tr-TR" sz="2200" dirty="0"/>
              <a:t>, yün ve insan gıdası olarak kullanılmayan hayvan maddeleri için </a:t>
            </a:r>
            <a:r>
              <a:rPr lang="tr-TR" sz="2200" b="1" dirty="0"/>
              <a:t>uluslararası orijin ve sağlık sertifikasını</a:t>
            </a:r>
            <a:r>
              <a:rPr lang="tr-TR" sz="2200" dirty="0"/>
              <a:t> ifade etmektedir.</a:t>
            </a:r>
          </a:p>
          <a:p>
            <a:pPr algn="just"/>
            <a:endParaRPr lang="tr-TR" sz="22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320302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İhracatçı, matbu dilekçe, teknik yardım ücretinin yatırıldığına dair makbuz ve Yurt İçi Sevk Raporu ile Koruma ve Kontrol Genel Müdürlüğüne bağlı ihracatla Yetkili Tarım İl Müdürlüklerine müracaat eder. Böylece işlem başlamış olur.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096703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İl Müdürlüğünde, ilgili veteriner ya da kontrolörce Hükümet Genelgesine uygun  olarak canlı hayvanlar tartılır, cinsiyetleri </a:t>
            </a:r>
            <a:r>
              <a:rPr lang="tr-TR" dirty="0" err="1"/>
              <a:t>tesbit</a:t>
            </a:r>
            <a:r>
              <a:rPr lang="tr-TR" dirty="0"/>
              <a:t> edilir, alıcı ülkelerin talepleri doğrultusunda laboratuvar analizleri yapılarak raporlar düzenlenir. Bu işlemler sonrasında üçer nüsha belge tanzim edilir.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565543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Canlı hayvan ihracatı ve ithalatında kullanılan veteriner sertifikası, "Hayvan İhracına Mahsus Sağlık Raporu (</a:t>
            </a:r>
            <a:r>
              <a:rPr lang="tr-TR" dirty="0" err="1"/>
              <a:t>Health</a:t>
            </a:r>
            <a:r>
              <a:rPr lang="tr-TR" dirty="0"/>
              <a:t> </a:t>
            </a:r>
            <a:r>
              <a:rPr lang="tr-TR" dirty="0" err="1"/>
              <a:t>Certificate</a:t>
            </a:r>
            <a:r>
              <a:rPr lang="tr-TR" dirty="0"/>
              <a:t> </a:t>
            </a:r>
            <a:r>
              <a:rPr lang="tr-TR" dirty="0" err="1"/>
              <a:t>for</a:t>
            </a:r>
            <a:r>
              <a:rPr lang="tr-TR" dirty="0"/>
              <a:t> </a:t>
            </a:r>
            <a:r>
              <a:rPr lang="tr-TR" dirty="0" err="1"/>
              <a:t>Animal</a:t>
            </a:r>
            <a:r>
              <a:rPr lang="tr-TR" dirty="0"/>
              <a:t> </a:t>
            </a:r>
            <a:r>
              <a:rPr lang="tr-TR" dirty="0" err="1"/>
              <a:t>Export</a:t>
            </a:r>
            <a:r>
              <a:rPr lang="tr-TR" dirty="0"/>
              <a:t>)"dur. Hayvansal ürünler için  ise "Hayvani Menşeli Maddeler İçin Veteriner Sağlık Şahadetnamesi (</a:t>
            </a:r>
            <a:r>
              <a:rPr lang="tr-TR" dirty="0" err="1"/>
              <a:t>Veterinary</a:t>
            </a:r>
            <a:r>
              <a:rPr lang="tr-TR" dirty="0"/>
              <a:t> </a:t>
            </a:r>
            <a:r>
              <a:rPr lang="tr-TR" dirty="0" err="1"/>
              <a:t>Health</a:t>
            </a:r>
            <a:r>
              <a:rPr lang="tr-TR" dirty="0"/>
              <a:t> </a:t>
            </a:r>
            <a:r>
              <a:rPr lang="tr-TR" dirty="0" err="1"/>
              <a:t>Certificate</a:t>
            </a:r>
            <a:r>
              <a:rPr lang="tr-TR" dirty="0"/>
              <a:t> </a:t>
            </a:r>
            <a:r>
              <a:rPr lang="tr-TR" dirty="0" err="1"/>
              <a:t>for</a:t>
            </a:r>
            <a:r>
              <a:rPr lang="tr-TR" dirty="0"/>
              <a:t> </a:t>
            </a:r>
            <a:r>
              <a:rPr lang="tr-TR" dirty="0" err="1"/>
              <a:t>Animal</a:t>
            </a:r>
            <a:r>
              <a:rPr lang="tr-TR" dirty="0"/>
              <a:t> </a:t>
            </a:r>
            <a:r>
              <a:rPr lang="tr-TR" dirty="0" err="1"/>
              <a:t>Products</a:t>
            </a:r>
            <a:r>
              <a:rPr lang="tr-TR" dirty="0"/>
              <a:t>)" doldurulur ve bu belge ile ihracat gerçekleştirilir. Bu belgeler, bulunulan ildeki Tarım ve Köy İşleri Bakanlığına bağlı tarım il müdürlüklerinden alınabilir.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736504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İhracı yapılacak hayvansal ürünlerin sağlık sertifikalarının düzenlenmesi için tarım il müdürlüklerine bir dilekçeyle ve ihracı yapılacak ürünün numunesi ile başvurulur.</a:t>
            </a: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645189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
        <p:nvSpPr>
          <p:cNvPr id="4" name="Text Box 2"/>
          <p:cNvSpPr txBox="1">
            <a:spLocks noChangeArrowheads="1"/>
          </p:cNvSpPr>
          <p:nvPr/>
        </p:nvSpPr>
        <p:spPr bwMode="auto">
          <a:xfrm>
            <a:off x="1115616" y="1294161"/>
            <a:ext cx="6624736" cy="3666406"/>
          </a:xfrm>
          <a:prstGeom prst="rect">
            <a:avLst/>
          </a:prstGeom>
          <a:noFill/>
          <a:ln w="609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tr-TR" sz="1000" b="0" i="0" u="none" strike="noStrike" cap="none" normalizeH="0" baseline="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ts val="613"/>
              </a:spcBef>
              <a:spcAft>
                <a:spcPts val="1000"/>
              </a:spcAft>
              <a:buClrTx/>
              <a:buSzTx/>
              <a:buFontTx/>
              <a:buNone/>
              <a:tabLst/>
            </a:pPr>
            <a:r>
              <a:rPr kumimoji="0" lang="tr-TR" altLang="tr-TR" sz="1000" b="1" i="0" u="none" strike="noStrike" cap="none" normalizeH="0" baseline="0" smtClean="0">
                <a:ln>
                  <a:noFill/>
                </a:ln>
                <a:solidFill>
                  <a:schemeClr val="tx1"/>
                </a:solidFill>
                <a:effectLst/>
                <a:latin typeface="Calibri" pitchFamily="34" charset="0"/>
                <a:cs typeface="Arial" pitchFamily="34" charset="0"/>
              </a:rPr>
              <a:t>TARIM VE KÖY İŞLERİ BAKANLIĞI İL MÜDÜRLÜĞÜNE</a:t>
            </a: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tr-TR" sz="800" b="0" i="0" u="none" strike="noStrike" cap="none" normalizeH="0" baseline="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ts val="1000"/>
              </a:spcAft>
              <a:buClrTx/>
              <a:buSzTx/>
              <a:buFontTx/>
              <a:buNone/>
              <a:tabLst/>
            </a:pPr>
            <a:r>
              <a:rPr kumimoji="0" lang="tr-TR" altLang="tr-TR" sz="1000" b="1" i="0" u="sng" strike="noStrike" cap="none" normalizeH="0" baseline="0" smtClean="0">
                <a:ln>
                  <a:noFill/>
                </a:ln>
                <a:solidFill>
                  <a:schemeClr val="tx1"/>
                </a:solidFill>
                <a:effectLst/>
                <a:latin typeface="Calibri" pitchFamily="34" charset="0"/>
                <a:cs typeface="Arial" pitchFamily="34" charset="0"/>
              </a:rPr>
              <a:t>KOCAELİ</a:t>
            </a:r>
            <a:endParaRPr kumimoji="0" lang="tr-TR" altLang="tr-TR" sz="10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tr-TR"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tr-TR"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tr-TR" altLang="tr-TR" sz="1000" b="0" i="0" u="none" strike="noStrike" cap="none" normalizeH="0" baseline="0" smtClean="0">
                <a:ln>
                  <a:noFill/>
                </a:ln>
                <a:solidFill>
                  <a:schemeClr val="tx1"/>
                </a:solidFill>
                <a:effectLst/>
                <a:latin typeface="Calibri" pitchFamily="34" charset="0"/>
                <a:cs typeface="Arial" pitchFamily="34" charset="0"/>
              </a:rPr>
              <a:t>Özellikleri  aşağıda  belirtilen  hayvansal  ürünleri  yurt  dışına  ihraç  etmek istiyorum.</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tr-TR" altLang="tr-TR" sz="1000" b="0" i="0" u="none" strike="noStrike" cap="none" normalizeH="0" baseline="0" smtClean="0">
                <a:ln>
                  <a:noFill/>
                </a:ln>
                <a:solidFill>
                  <a:schemeClr val="tx1"/>
                </a:solidFill>
                <a:effectLst/>
                <a:latin typeface="Calibri" pitchFamily="34" charset="0"/>
                <a:cs typeface="Arial" pitchFamily="34" charset="0"/>
              </a:rPr>
              <a:t>Muayenesi ile gerekli işlemin yapılmasını arz ederim.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tr-TR"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tr-TR"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ts val="50"/>
              </a:spcBef>
              <a:spcAft>
                <a:spcPct val="0"/>
              </a:spcAft>
              <a:buClrTx/>
              <a:buSzTx/>
              <a:buFontTx/>
              <a:buNone/>
              <a:tabLst/>
            </a:pPr>
            <a:endParaRPr kumimoji="0" lang="en-US" altLang="tr-TR" sz="900" b="0" i="0" u="none" strike="noStrike" cap="none" normalizeH="0" baseline="0" smtClean="0">
              <a:ln>
                <a:noFill/>
              </a:ln>
              <a:solidFill>
                <a:schemeClr val="tx1"/>
              </a:solidFill>
              <a:effectLst/>
              <a:latin typeface="Times New Roman" pitchFamily="18" charset="0"/>
              <a:cs typeface="Arial" pitchFamily="34" charset="0"/>
            </a:endParaRPr>
          </a:p>
          <a:p>
            <a:pPr marL="0" marR="2122488" lvl="0" indent="0" algn="ctr" defTabSz="914400" rtl="0" eaLnBrk="1" fontAlgn="base" latinLnBrk="0" hangingPunct="1">
              <a:lnSpc>
                <a:spcPct val="100000"/>
              </a:lnSpc>
              <a:spcBef>
                <a:spcPct val="0"/>
              </a:spcBef>
              <a:spcAft>
                <a:spcPts val="1000"/>
              </a:spcAft>
              <a:buClrTx/>
              <a:buSzTx/>
              <a:buFontTx/>
              <a:buNone/>
              <a:tabLst/>
            </a:pPr>
            <a:r>
              <a:rPr kumimoji="0" lang="tr-TR" altLang="tr-TR" sz="1000" b="0" i="0" u="sng" strike="noStrike" cap="none" normalizeH="0" baseline="0" smtClean="0">
                <a:ln>
                  <a:noFill/>
                </a:ln>
                <a:solidFill>
                  <a:schemeClr val="tx1"/>
                </a:solidFill>
                <a:effectLst/>
                <a:latin typeface="Calibri" pitchFamily="34" charset="0"/>
                <a:cs typeface="Arial" pitchFamily="34" charset="0"/>
              </a:rPr>
              <a:t>     </a:t>
            </a:r>
            <a:r>
              <a:rPr kumimoji="0" lang="tr-TR" altLang="tr-TR" sz="1000" b="0" i="0" u="none" strike="noStrike" cap="none" normalizeH="0" baseline="0" smtClean="0">
                <a:ln>
                  <a:noFill/>
                </a:ln>
                <a:solidFill>
                  <a:schemeClr val="tx1"/>
                </a:solidFill>
                <a:effectLst/>
                <a:latin typeface="Calibri" pitchFamily="34" charset="0"/>
                <a:cs typeface="Arial" pitchFamily="34" charset="0"/>
              </a:rPr>
              <a:t>/     /200_</a:t>
            </a: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tr-TR" sz="800" b="0" i="0" u="none" strike="noStrike" cap="none" normalizeH="0" baseline="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ts val="1000"/>
              </a:spcAft>
              <a:buClrTx/>
              <a:buSzTx/>
              <a:buFontTx/>
              <a:buNone/>
              <a:tabLst/>
            </a:pPr>
            <a:r>
              <a:rPr kumimoji="0" lang="tr-TR" altLang="tr-TR" sz="1000" b="0" i="0" u="sng" strike="noStrike" cap="none" normalizeH="0" baseline="0" smtClean="0">
                <a:ln>
                  <a:noFill/>
                </a:ln>
                <a:solidFill>
                  <a:schemeClr val="tx1"/>
                </a:solidFill>
                <a:effectLst/>
                <a:latin typeface="Calibri" pitchFamily="34" charset="0"/>
                <a:cs typeface="Arial" pitchFamily="34" charset="0"/>
              </a:rPr>
              <a:t>ADRES</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7147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İthal veya ihraç edilecek bitki veya bitkisel ürünlerin hastalık veya zararlı haşarat taşımadıklarının giriş- çıkış gümrüklerine kanıtlanması için ihracatçı, Tarım ve Köy İşleri Bakanlığı Tarım İl Müdürlüğü Bitki Koruma Şube Müdürlüğünden temin edebileceği Zirai Karantina Servisi Bitki İhraç Dilekçesini doldurduktan sonra Tarım İl Müdürlüğünden ilgili Bitki Koruma Şube Müdürlüğüne sevk alır.</a:t>
            </a:r>
          </a:p>
        </p:txBody>
      </p:sp>
      <p:sp>
        <p:nvSpPr>
          <p:cNvPr id="2" name="Başlık 1"/>
          <p:cNvSpPr>
            <a:spLocks noGrp="1"/>
          </p:cNvSpPr>
          <p:nvPr>
            <p:ph type="title"/>
          </p:nvPr>
        </p:nvSpPr>
        <p:spPr/>
        <p:txBody>
          <a:bodyPr/>
          <a:lstStyle/>
          <a:p>
            <a:r>
              <a:rPr lang="tr-TR" b="1" dirty="0" smtClean="0"/>
              <a:t>2 Bitki </a:t>
            </a:r>
            <a:r>
              <a:rPr lang="tr-TR" b="1" dirty="0"/>
              <a:t>Sağlık Sertifikası</a:t>
            </a:r>
          </a:p>
        </p:txBody>
      </p:sp>
    </p:spTree>
    <p:extLst>
      <p:ext uri="{BB962C8B-B14F-4D97-AF65-F5344CB8AC3E}">
        <p14:creationId xmlns:p14="http://schemas.microsoft.com/office/powerpoint/2010/main" val="841540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5040560"/>
          </a:xfrm>
        </p:spPr>
        <p:txBody>
          <a:bodyPr>
            <a:normAutofit fontScale="85000" lnSpcReduction="20000"/>
          </a:bodyPr>
          <a:lstStyle/>
          <a:p>
            <a:pPr algn="just"/>
            <a:r>
              <a:rPr lang="tr-TR" dirty="0"/>
              <a:t>Ürün tam olarak açıklanmalıdır (diğer belgelerle tutarlı olacak şekilde).</a:t>
            </a:r>
          </a:p>
          <a:p>
            <a:pPr algn="just"/>
            <a:r>
              <a:rPr lang="tr-TR" dirty="0"/>
              <a:t>İşaret ve numaraların doğruluğu kontrol edilmelidir.</a:t>
            </a:r>
          </a:p>
          <a:p>
            <a:pPr algn="just"/>
            <a:r>
              <a:rPr lang="tr-TR" dirty="0"/>
              <a:t>Seyahat güzergâhı tam olarak belirtilir. Bu örnekte olduğu gibi </a:t>
            </a:r>
            <a:r>
              <a:rPr lang="tr-TR" dirty="0" err="1"/>
              <a:t>Abbeyville</a:t>
            </a:r>
            <a:r>
              <a:rPr lang="tr-TR" dirty="0"/>
              <a:t>/Miami/New York olarak güzergâh belirtilmişse kayıp, New York’ta olmuşsa (son varış yeri olduğu için) sigorta ödenmeyebilir.</a:t>
            </a:r>
          </a:p>
          <a:p>
            <a:pPr algn="just"/>
            <a:r>
              <a:rPr lang="tr-TR" dirty="0"/>
              <a:t>Kısa yolculuklarda, nakliye aracının adını yazmak mümkün olmayabilir. Bu durumda nakliye firmasının adı veya taşıyıcının adı yazılır.</a:t>
            </a:r>
          </a:p>
          <a:p>
            <a:pPr algn="just"/>
            <a:r>
              <a:rPr lang="tr-TR" dirty="0"/>
              <a:t>Sigorta bedelinin maliyetleri karşılayacak şekilde belirlenmesine dikkat edilmelidir. Bu çerçevede navlun, menşe şahadetnamesi, gözetim raporu almak için yapılan harcamalar da dikkate alınmalıdır.</a:t>
            </a:r>
          </a:p>
          <a:p>
            <a:pPr algn="just"/>
            <a:r>
              <a:rPr lang="tr-TR" dirty="0"/>
              <a:t>Sigorta bedeli, değişik risk ve değişik rotalar için farklı olduğundan sigortacı ile birlikte gönderilen mala ilişkin özel koşullar ve gönderilen yere ilişkin riskler kontrol edilmelidir. Gemide bulunan farklı türden seramik, masa örtüsü gibi ürünler aynı yere gönderilseler dahi sigorta açısından farklı oranlar uygulanacaktır.</a:t>
            </a:r>
          </a:p>
          <a:p>
            <a:pPr algn="just"/>
            <a:r>
              <a:rPr lang="tr-TR" dirty="0"/>
              <a:t>Sigortacının, malın gönderildiği ülkedeki temsilcisinin bulunduğundan ve talep hâlinde gecikme olmaksızın sigorta talebinin karşılanacağından emin olunmalıdır.</a:t>
            </a:r>
          </a:p>
          <a:p>
            <a:pPr algn="just"/>
            <a:endParaRPr lang="tr-TR" dirty="0"/>
          </a:p>
        </p:txBody>
      </p:sp>
      <p:sp>
        <p:nvSpPr>
          <p:cNvPr id="2" name="Başlık 1"/>
          <p:cNvSpPr>
            <a:spLocks noGrp="1"/>
          </p:cNvSpPr>
          <p:nvPr>
            <p:ph type="title"/>
          </p:nvPr>
        </p:nvSpPr>
        <p:spPr/>
        <p:txBody>
          <a:bodyPr>
            <a:normAutofit/>
          </a:bodyPr>
          <a:lstStyle/>
          <a:p>
            <a:pPr lvl="2" algn="ctr" rtl="0">
              <a:spcBef>
                <a:spcPct val="0"/>
              </a:spcBef>
            </a:pPr>
            <a:r>
              <a:rPr lang="tr-TR" sz="2500" b="1" dirty="0"/>
              <a:t>Sigorta Belgesi Hazırlarken İhracatçının Kontrol Etmesi Gereken Hususlar (Kontrol Listesi</a:t>
            </a:r>
            <a:r>
              <a:rPr lang="tr-TR" sz="2500" b="1" dirty="0" smtClean="0"/>
              <a:t>)</a:t>
            </a:r>
            <a:endParaRPr lang="tr-TR" sz="2500" dirty="0"/>
          </a:p>
        </p:txBody>
      </p:sp>
    </p:spTree>
    <p:extLst>
      <p:ext uri="{BB962C8B-B14F-4D97-AF65-F5344CB8AC3E}">
        <p14:creationId xmlns:p14="http://schemas.microsoft.com/office/powerpoint/2010/main" val="2718904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Üzerine sevk kaydı düşülmüş dilekçe ile tekrar Bitki Koruma Şube Müdürlüğüne başvuruda bulunulduktan sonra, ihraç konusu olan ürünün bir numunesinin, ürünün yüklendiği yerde kontrolör tarafından analizi yapılır</a:t>
            </a:r>
            <a:r>
              <a:rPr lang="tr-TR" dirty="0" smtClean="0"/>
              <a:t>. </a:t>
            </a:r>
            <a:r>
              <a:rPr lang="tr-TR" dirty="0"/>
              <a:t>Yapılan analiz olumlu sonuçlanırsa kontrolör bir belge tanzim edip imzalar ve ihracatçıya verir ki  bu belgeye “Bitki Sağlık Sertifikası” denir. </a:t>
            </a: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785983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r>
              <a:rPr lang="tr-TR" dirty="0"/>
              <a:t>Bu belge üç nüsha düzenlenir. Belgenin aslı ihracatçıya verilir ve ihracatçı bu belgeyi ithalatçıya gönderir. Belgenin bir nüshası çıkış gümrük idaresine verilir, diğer sureti ise kontrolün yapıldığı ilgili kurumda kalır. Ancak  ihraç konusu mal, yaş sebze ve meyveler grubuna giriyorsa bu malların kontrolünün yapılabilmesi için ihracatçının öncelikle, üyesi olduğu İhracatçı Birliğinin bu amaçla açtığı hesaba "teknik </a:t>
            </a:r>
            <a:r>
              <a:rPr lang="tr-TR" dirty="0" err="1"/>
              <a:t>yardim</a:t>
            </a:r>
            <a:r>
              <a:rPr lang="tr-TR" dirty="0"/>
              <a:t> ücreti" yatırması gerekir.</a:t>
            </a: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645491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Et ithalatında hayvan kesimlerinin İslami kurallara uygun olduğunu ispatlayan belgedir. Bu belge ihracatçının bulunduğu il müftülüğü tarafından düzenlenip verilmektedir</a:t>
            </a:r>
          </a:p>
        </p:txBody>
      </p:sp>
      <p:sp>
        <p:nvSpPr>
          <p:cNvPr id="2" name="Başlık 1"/>
          <p:cNvSpPr>
            <a:spLocks noGrp="1"/>
          </p:cNvSpPr>
          <p:nvPr>
            <p:ph type="title"/>
          </p:nvPr>
        </p:nvSpPr>
        <p:spPr/>
        <p:txBody>
          <a:bodyPr/>
          <a:lstStyle/>
          <a:p>
            <a:r>
              <a:rPr lang="tr-TR" b="1" dirty="0" smtClean="0"/>
              <a:t>3 </a:t>
            </a:r>
            <a:r>
              <a:rPr lang="tr-TR" b="1" dirty="0"/>
              <a:t>Helal Belgesi </a:t>
            </a:r>
          </a:p>
        </p:txBody>
      </p:sp>
    </p:spTree>
    <p:extLst>
      <p:ext uri="{BB962C8B-B14F-4D97-AF65-F5344CB8AC3E}">
        <p14:creationId xmlns:p14="http://schemas.microsoft.com/office/powerpoint/2010/main" val="1548823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pic>
        <p:nvPicPr>
          <p:cNvPr id="4" name="image171.jpeg"/>
          <p:cNvPicPr/>
          <p:nvPr/>
        </p:nvPicPr>
        <p:blipFill>
          <a:blip r:embed="rId2" cstate="print"/>
          <a:stretch>
            <a:fillRect/>
          </a:stretch>
        </p:blipFill>
        <p:spPr>
          <a:xfrm>
            <a:off x="2311082" y="461645"/>
            <a:ext cx="4521835" cy="5934710"/>
          </a:xfrm>
          <a:prstGeom prst="rect">
            <a:avLst/>
          </a:prstGeom>
        </p:spPr>
      </p:pic>
    </p:spTree>
    <p:extLst>
      <p:ext uri="{BB962C8B-B14F-4D97-AF65-F5344CB8AC3E}">
        <p14:creationId xmlns:p14="http://schemas.microsoft.com/office/powerpoint/2010/main" val="384390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Bir ihraç ürününün Musevi dinine uygunluğunu belgeleyen vesikaya “</a:t>
            </a:r>
            <a:r>
              <a:rPr lang="tr-TR" dirty="0" err="1"/>
              <a:t>koşer</a:t>
            </a:r>
            <a:r>
              <a:rPr lang="tr-TR" dirty="0"/>
              <a:t> belgesi” (</a:t>
            </a:r>
            <a:r>
              <a:rPr lang="tr-TR" dirty="0" err="1"/>
              <a:t>koşer</a:t>
            </a:r>
            <a:r>
              <a:rPr lang="tr-TR" dirty="0"/>
              <a:t> sertifikası) adı </a:t>
            </a:r>
            <a:r>
              <a:rPr lang="tr-TR" dirty="0" smtClean="0"/>
              <a:t>verilir.</a:t>
            </a:r>
          </a:p>
          <a:p>
            <a:pPr algn="just"/>
            <a:r>
              <a:rPr lang="tr-TR" dirty="0"/>
              <a:t>İthalatçı tarafından, </a:t>
            </a:r>
            <a:r>
              <a:rPr lang="tr-TR" dirty="0" err="1"/>
              <a:t>koşer</a:t>
            </a:r>
            <a:r>
              <a:rPr lang="tr-TR" dirty="0"/>
              <a:t> istendiğinde ihracatçı firmalar Türkiye Hahambaşılığına şahsen veya faksla müracaat eder ve belirttikleri gıda maddeleriyle ilgili </a:t>
            </a:r>
            <a:r>
              <a:rPr lang="tr-TR" dirty="0" err="1"/>
              <a:t>koşer</a:t>
            </a:r>
            <a:r>
              <a:rPr lang="tr-TR" dirty="0"/>
              <a:t> sertifikasını ister.</a:t>
            </a:r>
          </a:p>
        </p:txBody>
      </p:sp>
      <p:sp>
        <p:nvSpPr>
          <p:cNvPr id="2" name="Başlık 1"/>
          <p:cNvSpPr>
            <a:spLocks noGrp="1"/>
          </p:cNvSpPr>
          <p:nvPr>
            <p:ph type="title"/>
          </p:nvPr>
        </p:nvSpPr>
        <p:spPr/>
        <p:txBody>
          <a:bodyPr>
            <a:normAutofit/>
          </a:bodyPr>
          <a:lstStyle/>
          <a:p>
            <a:pPr lvl="1" algn="ctr" rtl="0">
              <a:spcBef>
                <a:spcPct val="0"/>
              </a:spcBef>
            </a:pPr>
            <a:r>
              <a:rPr lang="tr-TR" sz="4400" dirty="0"/>
              <a:t> </a:t>
            </a:r>
            <a:r>
              <a:rPr lang="tr-TR" sz="4400" b="1" dirty="0" smtClean="0"/>
              <a:t>4 </a:t>
            </a:r>
            <a:r>
              <a:rPr lang="tr-TR" sz="4400" b="1" dirty="0" err="1" smtClean="0"/>
              <a:t>Koşer</a:t>
            </a:r>
            <a:r>
              <a:rPr lang="tr-TR" sz="4400" b="1" dirty="0" smtClean="0"/>
              <a:t> Belgesi</a:t>
            </a:r>
            <a:endParaRPr lang="tr-TR" sz="4400" dirty="0"/>
          </a:p>
        </p:txBody>
      </p:sp>
    </p:spTree>
    <p:extLst>
      <p:ext uri="{BB962C8B-B14F-4D97-AF65-F5344CB8AC3E}">
        <p14:creationId xmlns:p14="http://schemas.microsoft.com/office/powerpoint/2010/main" val="1185421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algn="just"/>
            <a:r>
              <a:rPr lang="tr-TR" dirty="0"/>
              <a:t>İhraç edilecek tarım ürünlerinin hiç radyasyon içermediğini veya kabul edilebilir orandan daha fazla radyasyon içermediğini ispatlayan belgedir. İhracatçı ülkenin bu konuda ölçüm yapmaya yetkili bir resmî kuruluşu tarafından düzenlenip ithalatçıya ulaştırılır. Türkiye'de bu belgeyi düzenlemeye yetkili kuruluş, Türkiye Atom Enerjisi Kurumudur</a:t>
            </a:r>
            <a:r>
              <a:rPr lang="tr-TR" dirty="0" smtClean="0"/>
              <a:t>.</a:t>
            </a:r>
          </a:p>
          <a:p>
            <a:pPr algn="just"/>
            <a:r>
              <a:rPr lang="tr-TR" dirty="0"/>
              <a:t>AB ülkeleri tarafından, Türk ihracatçı firmalardan, Çernobil nükleer kazası sebebiyle özellikle yaş doğa mantarı için radyasyon belgesi istenmektedir.</a:t>
            </a:r>
          </a:p>
          <a:p>
            <a:pPr algn="just"/>
            <a:endParaRPr lang="tr-TR" dirty="0"/>
          </a:p>
        </p:txBody>
      </p:sp>
      <p:sp>
        <p:nvSpPr>
          <p:cNvPr id="2" name="Başlık 1"/>
          <p:cNvSpPr>
            <a:spLocks noGrp="1"/>
          </p:cNvSpPr>
          <p:nvPr>
            <p:ph type="title"/>
          </p:nvPr>
        </p:nvSpPr>
        <p:spPr/>
        <p:txBody>
          <a:bodyPr/>
          <a:lstStyle/>
          <a:p>
            <a:r>
              <a:rPr lang="tr-TR" b="1" dirty="0" smtClean="0"/>
              <a:t>5 Radyasyon </a:t>
            </a:r>
            <a:r>
              <a:rPr lang="tr-TR" b="1" dirty="0"/>
              <a:t>Belgesi</a:t>
            </a:r>
          </a:p>
        </p:txBody>
      </p:sp>
    </p:spTree>
    <p:extLst>
      <p:ext uri="{BB962C8B-B14F-4D97-AF65-F5344CB8AC3E}">
        <p14:creationId xmlns:p14="http://schemas.microsoft.com/office/powerpoint/2010/main" val="381399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r>
              <a:rPr lang="tr-TR" dirty="0"/>
              <a:t>Türkiye Atom Enerjisi Kurumu (TAEK)- Nükleer Araştırma ve Eğitim Merkezi Müdürlüğüne hitaben dilekçe yazılır.</a:t>
            </a:r>
          </a:p>
          <a:p>
            <a:r>
              <a:rPr lang="tr-TR" dirty="0"/>
              <a:t>Numune gönderilir.</a:t>
            </a:r>
          </a:p>
          <a:p>
            <a:r>
              <a:rPr lang="tr-TR" dirty="0"/>
              <a:t>Analiz ücreti banka dekontu dilekçeye eklenir (Yatırılacak ücret ve banka hesap numaraları, </a:t>
            </a:r>
            <a:r>
              <a:rPr lang="tr-TR" dirty="0">
                <a:hlinkClick r:id="rId2"/>
              </a:rPr>
              <a:t>http://www.taek.gov.tr/ustmenu/ucretler.html</a:t>
            </a:r>
            <a:r>
              <a:rPr lang="tr-TR" dirty="0"/>
              <a:t> adresinden öğrenilebilir.). Bankalar arası EFT bilgisayar çıktısı dekont olarak kabul edilmemektedir.</a:t>
            </a:r>
          </a:p>
          <a:p>
            <a:r>
              <a:rPr lang="tr-TR" dirty="0"/>
              <a:t>Fatura bilgileri (ithal ve ihraç ürünleri için) dilekçeye eklenir.</a:t>
            </a:r>
          </a:p>
        </p:txBody>
      </p:sp>
      <p:sp>
        <p:nvSpPr>
          <p:cNvPr id="2" name="Başlık 1"/>
          <p:cNvSpPr>
            <a:spLocks noGrp="1"/>
          </p:cNvSpPr>
          <p:nvPr>
            <p:ph type="title"/>
          </p:nvPr>
        </p:nvSpPr>
        <p:spPr/>
        <p:txBody>
          <a:bodyPr>
            <a:normAutofit/>
          </a:bodyPr>
          <a:lstStyle/>
          <a:p>
            <a:r>
              <a:rPr lang="tr-TR" sz="3000" b="1" dirty="0"/>
              <a:t>Radyasyon sertifikası almak için uygulanacak prosedür şöyledir</a:t>
            </a:r>
            <a:r>
              <a:rPr lang="tr-TR" sz="3000" b="1" dirty="0" smtClean="0"/>
              <a:t>:</a:t>
            </a:r>
            <a:endParaRPr lang="tr-TR" sz="3000" b="1" dirty="0"/>
          </a:p>
        </p:txBody>
      </p:sp>
    </p:spTree>
    <p:extLst>
      <p:ext uri="{BB962C8B-B14F-4D97-AF65-F5344CB8AC3E}">
        <p14:creationId xmlns:p14="http://schemas.microsoft.com/office/powerpoint/2010/main" val="3152911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
        <p:nvSpPr>
          <p:cNvPr id="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5" name="Group 1"/>
          <p:cNvGrpSpPr>
            <a:grpSpLocks/>
          </p:cNvGrpSpPr>
          <p:nvPr/>
        </p:nvGrpSpPr>
        <p:grpSpPr bwMode="auto">
          <a:xfrm>
            <a:off x="2012156" y="404664"/>
            <a:ext cx="5119688" cy="6242335"/>
            <a:chOff x="0" y="0"/>
            <a:chExt cx="8062" cy="10325"/>
          </a:xfrm>
        </p:grpSpPr>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 y="43"/>
              <a:ext cx="8004" cy="10239"/>
            </a:xfrm>
            <a:prstGeom prst="rect">
              <a:avLst/>
            </a:prstGeom>
            <a:noFill/>
            <a:extLst>
              <a:ext uri="{909E8E84-426E-40DD-AFC4-6F175D3DCCD1}">
                <a14:hiddenFill xmlns:a14="http://schemas.microsoft.com/office/drawing/2010/main">
                  <a:solidFill>
                    <a:srgbClr val="FFFFFF"/>
                  </a:solidFill>
                </a14:hiddenFill>
              </a:ext>
            </a:extLst>
          </p:spPr>
        </p:pic>
        <p:sp>
          <p:nvSpPr>
            <p:cNvPr id="6" name="Line 5"/>
            <p:cNvSpPr>
              <a:spLocks noChangeShapeType="1"/>
            </p:cNvSpPr>
            <p:nvPr/>
          </p:nvSpPr>
          <p:spPr bwMode="auto">
            <a:xfrm>
              <a:off x="29" y="29"/>
              <a:ext cx="8004" cy="0"/>
            </a:xfrm>
            <a:prstGeom prst="line">
              <a:avLst/>
            </a:prstGeom>
            <a:noFill/>
            <a:ln w="1816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Line 4"/>
            <p:cNvSpPr>
              <a:spLocks noChangeShapeType="1"/>
            </p:cNvSpPr>
            <p:nvPr/>
          </p:nvSpPr>
          <p:spPr bwMode="auto">
            <a:xfrm>
              <a:off x="15" y="15"/>
              <a:ext cx="0" cy="10295"/>
            </a:xfrm>
            <a:prstGeom prst="line">
              <a:avLst/>
            </a:prstGeom>
            <a:noFill/>
            <a:ln w="1816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Line 3"/>
            <p:cNvSpPr>
              <a:spLocks noChangeShapeType="1"/>
            </p:cNvSpPr>
            <p:nvPr/>
          </p:nvSpPr>
          <p:spPr bwMode="auto">
            <a:xfrm>
              <a:off x="8047" y="15"/>
              <a:ext cx="0" cy="10295"/>
            </a:xfrm>
            <a:prstGeom prst="line">
              <a:avLst/>
            </a:prstGeom>
            <a:noFill/>
            <a:ln w="1816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Line 2"/>
            <p:cNvSpPr>
              <a:spLocks noChangeShapeType="1"/>
            </p:cNvSpPr>
            <p:nvPr/>
          </p:nvSpPr>
          <p:spPr bwMode="auto">
            <a:xfrm>
              <a:off x="29" y="10296"/>
              <a:ext cx="8004" cy="0"/>
            </a:xfrm>
            <a:prstGeom prst="line">
              <a:avLst/>
            </a:prstGeom>
            <a:noFill/>
            <a:ln w="1816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950503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348785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82921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42900" lvl="2" indent="-342900"/>
            <a:r>
              <a:rPr lang="tr-TR" b="1" dirty="0" smtClean="0"/>
              <a:t>Poliçe; </a:t>
            </a:r>
            <a:r>
              <a:rPr lang="tr-TR" dirty="0"/>
              <a:t/>
            </a:r>
            <a:br>
              <a:rPr lang="tr-TR" dirty="0"/>
            </a:br>
            <a:r>
              <a:rPr lang="tr-TR" dirty="0"/>
              <a:t>Poliçe, belirli bir alacağın belirlenmiş bir tarihte üçüncü bir şahsa veya emrine ödenmesini sağlayan bir senettir. Poliçe üç taraflı ilişkiyi düzenleyen bir senettir. Poliçede üç taraf vardır. Bunlar; poliçeyi düzenleyen (keşideci), poliçeyi ödeyecek olan (muhatap) ve poliçe bedelini tahsil edecek olan (lehtar veya poliçe hamili) </a:t>
            </a:r>
            <a:r>
              <a:rPr lang="tr-TR" dirty="0" err="1"/>
              <a:t>dır</a:t>
            </a:r>
            <a:r>
              <a:rPr lang="tr-TR" dirty="0"/>
              <a:t>.</a:t>
            </a:r>
          </a:p>
          <a:p>
            <a:pPr marL="0" lvl="2" indent="0">
              <a:buNone/>
            </a:pPr>
            <a:endParaRPr lang="tr-TR" b="1" dirty="0"/>
          </a:p>
          <a:p>
            <a:endParaRPr lang="tr-TR" dirty="0"/>
          </a:p>
        </p:txBody>
      </p:sp>
      <p:sp>
        <p:nvSpPr>
          <p:cNvPr id="2" name="Başlık 1"/>
          <p:cNvSpPr>
            <a:spLocks noGrp="1"/>
          </p:cNvSpPr>
          <p:nvPr>
            <p:ph type="title"/>
          </p:nvPr>
        </p:nvSpPr>
        <p:spPr/>
        <p:txBody>
          <a:bodyPr/>
          <a:lstStyle/>
          <a:p>
            <a:r>
              <a:rPr lang="tr-TR" dirty="0"/>
              <a:t>Finansman Belgeleri</a:t>
            </a:r>
          </a:p>
        </p:txBody>
      </p:sp>
    </p:spTree>
    <p:extLst>
      <p:ext uri="{BB962C8B-B14F-4D97-AF65-F5344CB8AC3E}">
        <p14:creationId xmlns:p14="http://schemas.microsoft.com/office/powerpoint/2010/main" val="4166512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21376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756147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689149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987714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547812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645160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kış Çizelgesi: Delikli Teyp 7"/>
          <p:cNvSpPr/>
          <p:nvPr/>
        </p:nvSpPr>
        <p:spPr>
          <a:xfrm>
            <a:off x="3635896" y="404664"/>
            <a:ext cx="2088232" cy="804672"/>
          </a:xfrm>
          <a:prstGeom prst="flowChartPunchedTap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POLİÇE</a:t>
            </a:r>
            <a:endParaRPr lang="tr-TR" sz="2800" b="1" dirty="0">
              <a:solidFill>
                <a:schemeClr val="tx1"/>
              </a:solidFill>
            </a:endParaRPr>
          </a:p>
        </p:txBody>
      </p:sp>
      <p:sp>
        <p:nvSpPr>
          <p:cNvPr id="20" name="Dikdörtgen 19"/>
          <p:cNvSpPr/>
          <p:nvPr/>
        </p:nvSpPr>
        <p:spPr>
          <a:xfrm>
            <a:off x="6680110" y="2130388"/>
            <a:ext cx="2212369" cy="172819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MUHATAP </a:t>
            </a:r>
            <a:r>
              <a:rPr lang="tr-TR" sz="2800" dirty="0" smtClean="0">
                <a:solidFill>
                  <a:schemeClr val="tx1"/>
                </a:solidFill>
              </a:rPr>
              <a:t>Poliçeyi Ödeyecek Kişi</a:t>
            </a:r>
            <a:endParaRPr lang="tr-TR" sz="2800" b="1" dirty="0">
              <a:solidFill>
                <a:schemeClr val="tx1"/>
              </a:solidFill>
            </a:endParaRPr>
          </a:p>
        </p:txBody>
      </p:sp>
      <p:sp>
        <p:nvSpPr>
          <p:cNvPr id="22" name="Dikdörtgen 21"/>
          <p:cNvSpPr/>
          <p:nvPr/>
        </p:nvSpPr>
        <p:spPr>
          <a:xfrm>
            <a:off x="2663788" y="5229200"/>
            <a:ext cx="3060340" cy="144016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HAMİL-LEHDAR</a:t>
            </a:r>
          </a:p>
          <a:p>
            <a:pPr algn="ctr"/>
            <a:r>
              <a:rPr lang="tr-TR" sz="2800" dirty="0" smtClean="0">
                <a:solidFill>
                  <a:schemeClr val="tx1"/>
                </a:solidFill>
              </a:rPr>
              <a:t>Poliçe bedelini tahsil edecek kişi</a:t>
            </a:r>
            <a:endParaRPr lang="tr-TR" sz="2800" dirty="0">
              <a:solidFill>
                <a:schemeClr val="tx1"/>
              </a:solidFill>
            </a:endParaRPr>
          </a:p>
        </p:txBody>
      </p:sp>
      <p:sp>
        <p:nvSpPr>
          <p:cNvPr id="23" name="Dikdörtgen 22"/>
          <p:cNvSpPr/>
          <p:nvPr/>
        </p:nvSpPr>
        <p:spPr>
          <a:xfrm>
            <a:off x="131729" y="2130388"/>
            <a:ext cx="1877854" cy="1944216"/>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KEŞİDECİ</a:t>
            </a:r>
            <a:r>
              <a:rPr lang="tr-TR" sz="2800" dirty="0" smtClean="0">
                <a:solidFill>
                  <a:schemeClr val="tx1"/>
                </a:solidFill>
              </a:rPr>
              <a:t> poliçe Düzenleyen</a:t>
            </a:r>
            <a:endParaRPr lang="tr-TR" sz="2800" dirty="0">
              <a:solidFill>
                <a:schemeClr val="tx1"/>
              </a:solidFill>
            </a:endParaRPr>
          </a:p>
        </p:txBody>
      </p:sp>
      <p:sp>
        <p:nvSpPr>
          <p:cNvPr id="24" name="Sol Sağ Ok 23"/>
          <p:cNvSpPr/>
          <p:nvPr/>
        </p:nvSpPr>
        <p:spPr>
          <a:xfrm>
            <a:off x="2771800" y="2636913"/>
            <a:ext cx="3456384" cy="465584"/>
          </a:xfrm>
          <a:prstGeom prst="leftRightArrow">
            <a:avLst>
              <a:gd name="adj1" fmla="val 50000"/>
              <a:gd name="adj2" fmla="val 107721"/>
            </a:avLst>
          </a:prstGeom>
          <a:effectLst>
            <a:glow rad="520700">
              <a:schemeClr val="accent1">
                <a:alpha val="4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Dirsek Bağlayıcısı 25"/>
          <p:cNvCxnSpPr>
            <a:stCxn id="8" idx="3"/>
            <a:endCxn id="20" idx="0"/>
          </p:cNvCxnSpPr>
          <p:nvPr/>
        </p:nvCxnSpPr>
        <p:spPr>
          <a:xfrm>
            <a:off x="5724128" y="807000"/>
            <a:ext cx="2062167" cy="1323388"/>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Dirsek Bağlayıcısı 27"/>
          <p:cNvCxnSpPr>
            <a:stCxn id="20" idx="2"/>
          </p:cNvCxnSpPr>
          <p:nvPr/>
        </p:nvCxnSpPr>
        <p:spPr>
          <a:xfrm rot="16200000" flipH="1">
            <a:off x="6949846" y="4695028"/>
            <a:ext cx="1672898" cy="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Sol Sağ Ok 32"/>
          <p:cNvSpPr/>
          <p:nvPr/>
        </p:nvSpPr>
        <p:spPr>
          <a:xfrm rot="3436313">
            <a:off x="848447" y="4921075"/>
            <a:ext cx="2344470" cy="681547"/>
          </a:xfrm>
          <a:prstGeom prst="leftRightArrow">
            <a:avLst>
              <a:gd name="adj1" fmla="val 50000"/>
              <a:gd name="adj2" fmla="val 65573"/>
            </a:avLst>
          </a:prstGeom>
          <a:effectLst>
            <a:glow rad="838200">
              <a:schemeClr val="accent1">
                <a:alpha val="5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5" name="Dirsek Bağlayıcısı 34"/>
          <p:cNvCxnSpPr>
            <a:stCxn id="23" idx="0"/>
            <a:endCxn id="8" idx="1"/>
          </p:cNvCxnSpPr>
          <p:nvPr/>
        </p:nvCxnSpPr>
        <p:spPr>
          <a:xfrm rot="5400000" flipH="1" flipV="1">
            <a:off x="1691582" y="186074"/>
            <a:ext cx="1323388" cy="2565240"/>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38" name="Akış Çizelgesi: Delikli Teyp 37"/>
          <p:cNvSpPr/>
          <p:nvPr/>
        </p:nvSpPr>
        <p:spPr>
          <a:xfrm>
            <a:off x="6680110" y="5531477"/>
            <a:ext cx="2088232" cy="900749"/>
          </a:xfrm>
          <a:prstGeom prst="flowChartPunchedTap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POLİÇE</a:t>
            </a:r>
            <a:endParaRPr lang="tr-TR" sz="2800" b="1" dirty="0">
              <a:solidFill>
                <a:schemeClr val="tx1"/>
              </a:solidFill>
            </a:endParaRPr>
          </a:p>
        </p:txBody>
      </p:sp>
      <p:cxnSp>
        <p:nvCxnSpPr>
          <p:cNvPr id="41" name="Düz Ok Bağlayıcısı 40"/>
          <p:cNvCxnSpPr>
            <a:stCxn id="38" idx="1"/>
            <a:endCxn id="22" idx="3"/>
          </p:cNvCxnSpPr>
          <p:nvPr/>
        </p:nvCxnSpPr>
        <p:spPr>
          <a:xfrm flipH="1" flipV="1">
            <a:off x="5724128" y="5949280"/>
            <a:ext cx="955982" cy="325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Yuvarlatılmış Dikdörtgen 45"/>
          <p:cNvSpPr/>
          <p:nvPr/>
        </p:nvSpPr>
        <p:spPr>
          <a:xfrm>
            <a:off x="131729" y="5229200"/>
            <a:ext cx="1559951"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t>Kredi aracı</a:t>
            </a:r>
            <a:endParaRPr lang="tr-TR" sz="3200" b="1" dirty="0"/>
          </a:p>
        </p:txBody>
      </p:sp>
    </p:spTree>
    <p:extLst>
      <p:ext uri="{BB962C8B-B14F-4D97-AF65-F5344CB8AC3E}">
        <p14:creationId xmlns:p14="http://schemas.microsoft.com/office/powerpoint/2010/main" val="1846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8"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heel(8)">
                                      <p:cBhvr>
                                        <p:cTn id="50" dur="2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2"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heel(2)">
                                      <p:cBhvr>
                                        <p:cTn id="5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3" grpId="0" animBg="1"/>
      <p:bldP spid="24" grpId="0" animBg="1"/>
      <p:bldP spid="33"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Poliçeyi düzenleyen (keşideci)</a:t>
            </a:r>
            <a:r>
              <a:rPr lang="tr-TR" dirty="0" err="1"/>
              <a:t>nin</a:t>
            </a:r>
            <a:r>
              <a:rPr lang="tr-TR" dirty="0"/>
              <a:t> hem muhatapla hem de lehtarla ilişkisi vardır. Keşidecinin muhataptan alacağı, lehtara da borcu vardır. Keşideci poliçe düzenleyerek muhatabın da kabul etmesiyle aradan çekilmekte, muhataptan kendisine olan borcundan poliçede yazdığı tutar kadarını kendisinin borcu olan lehtara ödemesini istemektedir.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04397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641379"/>
          </a:xfrm>
        </p:spPr>
        <p:txBody>
          <a:bodyPr>
            <a:normAutofit/>
          </a:bodyPr>
          <a:lstStyle/>
          <a:p>
            <a:pPr>
              <a:buFont typeface="Wingdings" panose="05000000000000000000" pitchFamily="2" charset="2"/>
              <a:buChar char="q"/>
            </a:pPr>
            <a:r>
              <a:rPr lang="tr-TR" dirty="0"/>
              <a:t>Senet metninde "Poliçe" kelimesini ve eğer senet Türkçeden başka bir dilde yazılmışsa o dilde poliçe karşılığı olarak kullanılan kelimeyi,</a:t>
            </a:r>
          </a:p>
          <a:p>
            <a:pPr>
              <a:buFont typeface="Wingdings" panose="05000000000000000000" pitchFamily="2" charset="2"/>
              <a:buChar char="q"/>
            </a:pPr>
            <a:r>
              <a:rPr lang="tr-TR" dirty="0"/>
              <a:t>Muayyen bir bedelin ödenmesi hususunda kayıtsız ve şartsız havaleyi,</a:t>
            </a:r>
          </a:p>
          <a:p>
            <a:pPr>
              <a:buFont typeface="Wingdings" panose="05000000000000000000" pitchFamily="2" charset="2"/>
              <a:buChar char="q"/>
            </a:pPr>
            <a:r>
              <a:rPr lang="tr-TR" dirty="0"/>
              <a:t>Ödeyecek olan kimsenin (muhatabın) ad ve soyadını,</a:t>
            </a:r>
          </a:p>
          <a:p>
            <a:pPr>
              <a:buFont typeface="Wingdings" panose="05000000000000000000" pitchFamily="2" charset="2"/>
              <a:buChar char="q"/>
            </a:pPr>
            <a:r>
              <a:rPr lang="tr-TR" dirty="0"/>
              <a:t>Vadeyi,</a:t>
            </a:r>
          </a:p>
          <a:p>
            <a:pPr>
              <a:buFont typeface="Wingdings" panose="05000000000000000000" pitchFamily="2" charset="2"/>
              <a:buChar char="q"/>
            </a:pPr>
            <a:r>
              <a:rPr lang="tr-TR" dirty="0"/>
              <a:t>Ödeme yerini,</a:t>
            </a:r>
          </a:p>
          <a:p>
            <a:pPr>
              <a:buFont typeface="Wingdings" panose="05000000000000000000" pitchFamily="2" charset="2"/>
              <a:buChar char="q"/>
            </a:pPr>
            <a:r>
              <a:rPr lang="tr-TR" dirty="0"/>
              <a:t>Kime veya kimin emrine ödenecek ise onun ad ve soyadını;</a:t>
            </a:r>
          </a:p>
          <a:p>
            <a:pPr>
              <a:buFont typeface="Wingdings" panose="05000000000000000000" pitchFamily="2" charset="2"/>
              <a:buChar char="q"/>
            </a:pPr>
            <a:r>
              <a:rPr lang="tr-TR" dirty="0"/>
              <a:t>Düzenleme tarihi ve yerini,</a:t>
            </a:r>
          </a:p>
          <a:p>
            <a:pPr>
              <a:buFont typeface="Wingdings" panose="05000000000000000000" pitchFamily="2" charset="2"/>
              <a:buChar char="q"/>
            </a:pPr>
            <a:r>
              <a:rPr lang="tr-TR" dirty="0"/>
              <a:t>Düzenleyenin imzasını ihtiva etmelidir.</a:t>
            </a:r>
          </a:p>
          <a:p>
            <a:pPr>
              <a:buFont typeface="Wingdings" panose="05000000000000000000" pitchFamily="2" charset="2"/>
              <a:buChar char="q"/>
            </a:pPr>
            <a:endParaRPr lang="tr-TR" dirty="0"/>
          </a:p>
        </p:txBody>
      </p:sp>
      <p:sp>
        <p:nvSpPr>
          <p:cNvPr id="2" name="Başlık 1"/>
          <p:cNvSpPr>
            <a:spLocks noGrp="1"/>
          </p:cNvSpPr>
          <p:nvPr>
            <p:ph type="title"/>
          </p:nvPr>
        </p:nvSpPr>
        <p:spPr/>
        <p:txBody>
          <a:bodyPr>
            <a:normAutofit/>
          </a:bodyPr>
          <a:lstStyle/>
          <a:p>
            <a:r>
              <a:rPr lang="tr-TR" b="1" dirty="0"/>
              <a:t>Poliçenin mecburi şekil şartları</a:t>
            </a:r>
            <a:r>
              <a:rPr lang="tr-TR" b="1" dirty="0" smtClean="0"/>
              <a:t>:</a:t>
            </a:r>
            <a:endParaRPr lang="tr-TR" dirty="0"/>
          </a:p>
        </p:txBody>
      </p:sp>
    </p:spTree>
    <p:extLst>
      <p:ext uri="{BB962C8B-B14F-4D97-AF65-F5344CB8AC3E}">
        <p14:creationId xmlns:p14="http://schemas.microsoft.com/office/powerpoint/2010/main" val="339132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q"/>
            </a:pPr>
            <a:r>
              <a:rPr lang="tr-TR" dirty="0"/>
              <a:t>Vadesi gösterilmemiş olan poliçe, görüldüğünde ödenir.</a:t>
            </a:r>
          </a:p>
          <a:p>
            <a:pPr algn="just">
              <a:buFont typeface="Wingdings" panose="05000000000000000000" pitchFamily="2" charset="2"/>
              <a:buChar char="q"/>
            </a:pPr>
            <a:r>
              <a:rPr lang="tr-TR" dirty="0"/>
              <a:t>Açıklık bulunmadığı takdirde muhatabın soyadı yanında gösterilen yer, ödeme yeri ve aynı zamanda da muhatabın yerleşim yeri sayılır.</a:t>
            </a:r>
          </a:p>
          <a:p>
            <a:pPr algn="just">
              <a:buFont typeface="Wingdings" panose="05000000000000000000" pitchFamily="2" charset="2"/>
              <a:buChar char="q"/>
            </a:pPr>
            <a:r>
              <a:rPr lang="tr-TR" dirty="0"/>
              <a:t>Düzenlenen yeri gösterilmeyen poliçe, düzenleyenin soyadı yanında gösterilen yerde düzenlenmiş sayılır.</a:t>
            </a:r>
          </a:p>
          <a:p>
            <a:pPr algn="just">
              <a:buFont typeface="Wingdings" panose="05000000000000000000" pitchFamily="2" charset="2"/>
              <a:buChar char="q"/>
            </a:pPr>
            <a:endParaRPr lang="tr-TR" dirty="0"/>
          </a:p>
        </p:txBody>
      </p:sp>
      <p:sp>
        <p:nvSpPr>
          <p:cNvPr id="2" name="Başlık 1"/>
          <p:cNvSpPr>
            <a:spLocks noGrp="1"/>
          </p:cNvSpPr>
          <p:nvPr>
            <p:ph type="title"/>
          </p:nvPr>
        </p:nvSpPr>
        <p:spPr>
          <a:xfrm>
            <a:off x="251520" y="274638"/>
            <a:ext cx="8640960" cy="1143000"/>
          </a:xfrm>
        </p:spPr>
        <p:txBody>
          <a:bodyPr>
            <a:noAutofit/>
          </a:bodyPr>
          <a:lstStyle/>
          <a:p>
            <a:r>
              <a:rPr lang="tr-TR" sz="2200" b="1" dirty="0"/>
              <a:t>Aşağıda yazılı hâller dışında yukarıda yazılı unsurları taşımayan bir senet poliçe sayılmaz, adi senet sayılır ve ciro ile devri de mümkün olmaz.</a:t>
            </a:r>
            <a:br>
              <a:rPr lang="tr-TR" sz="2200" b="1" dirty="0"/>
            </a:br>
            <a:endParaRPr lang="tr-TR" sz="2200" b="1" dirty="0"/>
          </a:p>
        </p:txBody>
      </p:sp>
    </p:spTree>
    <p:extLst>
      <p:ext uri="{BB962C8B-B14F-4D97-AF65-F5344CB8AC3E}">
        <p14:creationId xmlns:p14="http://schemas.microsoft.com/office/powerpoint/2010/main" val="1934954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358</TotalTime>
  <Words>2416</Words>
  <Application>Microsoft Office PowerPoint</Application>
  <PresentationFormat>Ekran Gösterisi (4:3)</PresentationFormat>
  <Paragraphs>179</Paragraphs>
  <Slides>55</Slides>
  <Notes>6</Notes>
  <HiddenSlides>0</HiddenSlides>
  <MMClips>0</MMClips>
  <ScaleCrop>false</ScaleCrop>
  <HeadingPairs>
    <vt:vector size="4" baseType="variant">
      <vt:variant>
        <vt:lpstr>Tema</vt:lpstr>
      </vt:variant>
      <vt:variant>
        <vt:i4>2</vt:i4>
      </vt:variant>
      <vt:variant>
        <vt:lpstr>Slayt Başlıkları</vt:lpstr>
      </vt:variant>
      <vt:variant>
        <vt:i4>55</vt:i4>
      </vt:variant>
    </vt:vector>
  </HeadingPairs>
  <TitlesOfParts>
    <vt:vector size="57" baseType="lpstr">
      <vt:lpstr>Dalga Biçimi</vt:lpstr>
      <vt:lpstr>Üst Düzey</vt:lpstr>
      <vt:lpstr>      Bu proje Avrupa Birliği ve Türkiye Cumhuriyeti tarafından finanse edilmektedir. </vt:lpstr>
      <vt:lpstr>SİGORTA VE FİNANSMAN BELGELERİ</vt:lpstr>
      <vt:lpstr>Sigorta Poliçesi</vt:lpstr>
      <vt:lpstr>Sigorta Belgesi Hazırlarken İhracatçının Kontrol Etmesi Gereken Hususlar (Kontrol Listesi)</vt:lpstr>
      <vt:lpstr>Finansman Belgeleri</vt:lpstr>
      <vt:lpstr>PowerPoint Sunusu</vt:lpstr>
      <vt:lpstr>PowerPoint Sunusu</vt:lpstr>
      <vt:lpstr>Poliçenin mecburi şekil şartları:</vt:lpstr>
      <vt:lpstr>Aşağıda yazılı hâller dışında yukarıda yazılı unsurları taşımayan bir senet poliçe sayılmaz, adi senet sayılır ve ciro ile devri de mümkün olmaz. </vt:lpstr>
      <vt:lpstr>Açık Poliçe</vt:lpstr>
      <vt:lpstr>Poliçede Kabul Şartları</vt:lpstr>
      <vt:lpstr>Poliçede Kabul Şartları</vt:lpstr>
      <vt:lpstr>Poliçede Kabul Şartları</vt:lpstr>
      <vt:lpstr>Poliçenin Ciro Edilmesi</vt:lpstr>
      <vt:lpstr>Poliçenin Ciro Edilmesi</vt:lpstr>
      <vt:lpstr>Poliçenin Ciro Edilmesi</vt:lpstr>
      <vt:lpstr>PowerPoint Sunusu</vt:lpstr>
      <vt:lpstr>Cironun türleri</vt:lpstr>
      <vt:lpstr>Cironun türleri</vt:lpstr>
      <vt:lpstr>Cironun türleri</vt:lpstr>
      <vt:lpstr>Cironun uygulanma şekli</vt:lpstr>
      <vt:lpstr>Cironun uygulanma şekli</vt:lpstr>
      <vt:lpstr>Bono</vt:lpstr>
      <vt:lpstr>Bononun Mecburi Şekil Şartları</vt:lpstr>
      <vt:lpstr>Aşağıda yazılı hâller dışında yukarıda yazılı unsurları taşımayan bir senet bono sayılmaz, adi senet sayılır ve ciro ile devri de mümkün olmaz: </vt:lpstr>
      <vt:lpstr>Bonoda Zaman Aşımı</vt:lpstr>
      <vt:lpstr>Bononun Poliçeden Farkı</vt:lpstr>
      <vt:lpstr>Bono Emre Muharrer Senet</vt:lpstr>
      <vt:lpstr>Doğru / Yanlış</vt:lpstr>
      <vt:lpstr>SAĞLIK SERTİFAKALARI</vt:lpstr>
      <vt:lpstr>1 Veteriner Sertifikası </vt:lpstr>
      <vt:lpstr>PowerPoint Sunusu</vt:lpstr>
      <vt:lpstr>PowerPoint Sunusu</vt:lpstr>
      <vt:lpstr>PowerPoint Sunusu</vt:lpstr>
      <vt:lpstr>PowerPoint Sunusu</vt:lpstr>
      <vt:lpstr>PowerPoint Sunusu</vt:lpstr>
      <vt:lpstr>PowerPoint Sunusu</vt:lpstr>
      <vt:lpstr>PowerPoint Sunusu</vt:lpstr>
      <vt:lpstr>2 Bitki Sağlık Sertifikası</vt:lpstr>
      <vt:lpstr>PowerPoint Sunusu</vt:lpstr>
      <vt:lpstr>PowerPoint Sunusu</vt:lpstr>
      <vt:lpstr>3 Helal Belgesi </vt:lpstr>
      <vt:lpstr>PowerPoint Sunusu</vt:lpstr>
      <vt:lpstr> 4 Koşer Belgesi</vt:lpstr>
      <vt:lpstr>5 Radyasyon Belgesi</vt:lpstr>
      <vt:lpstr>Radyasyon sertifikası almak için uygulanacak prosedür şöyledir: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DİĞER BELGELER</dc:title>
  <dc:creator>st</dc:creator>
  <cp:lastModifiedBy>Bilal Keskin</cp:lastModifiedBy>
  <cp:revision>17</cp:revision>
  <dcterms:created xsi:type="dcterms:W3CDTF">2016-03-22T13:20:01Z</dcterms:created>
  <dcterms:modified xsi:type="dcterms:W3CDTF">2016-04-24T07:56:00Z</dcterms:modified>
</cp:coreProperties>
</file>